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57" r:id="rId6"/>
    <p:sldId id="259" r:id="rId7"/>
    <p:sldId id="260" r:id="rId8"/>
    <p:sldId id="261" r:id="rId9"/>
    <p:sldId id="262" r:id="rId10"/>
    <p:sldId id="263" r:id="rId11"/>
    <p:sldId id="268" r:id="rId12"/>
    <p:sldId id="264" r:id="rId13"/>
    <p:sldId id="269" r:id="rId14"/>
    <p:sldId id="270" r:id="rId15"/>
    <p:sldId id="272" r:id="rId16"/>
    <p:sldId id="271" r:id="rId17"/>
    <p:sldId id="273" r:id="rId18"/>
  </p:sldIdLst>
  <p:sldSz cx="9144000" cy="5143500" type="screen16x9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43" d="100"/>
          <a:sy n="143" d="100"/>
        </p:scale>
        <p:origin x="-96" y="-22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813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352554"/>
            <a:ext cx="7086600" cy="1368822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724151"/>
            <a:ext cx="7086600" cy="51435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154" indent="0" algn="ctr">
              <a:buNone/>
              <a:defRPr sz="2000"/>
            </a:lvl2pPr>
            <a:lvl3pPr marL="914310" indent="0" algn="ctr">
              <a:buNone/>
              <a:defRPr sz="1800"/>
            </a:lvl3pPr>
            <a:lvl4pPr marL="1371464" indent="0" algn="ctr">
              <a:buNone/>
              <a:defRPr sz="1600"/>
            </a:lvl4pPr>
            <a:lvl5pPr marL="1828619" indent="0" algn="ctr">
              <a:buNone/>
              <a:defRPr sz="1600"/>
            </a:lvl5pPr>
            <a:lvl6pPr marL="2285772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5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1" y="3235747"/>
            <a:ext cx="2183130" cy="28098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28700" y="3242886"/>
            <a:ext cx="4800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073151"/>
            <a:ext cx="2057400" cy="27384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33" y="3523021"/>
            <a:ext cx="8116526" cy="614516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1295" y="706084"/>
            <a:ext cx="8116380" cy="260862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10" indent="0">
              <a:buNone/>
              <a:defRPr sz="2400"/>
            </a:lvl3pPr>
            <a:lvl4pPr marL="1371464" indent="0">
              <a:buNone/>
              <a:defRPr sz="2000"/>
            </a:lvl4pPr>
            <a:lvl5pPr marL="1828619" indent="0">
              <a:buNone/>
              <a:defRPr sz="2000"/>
            </a:lvl5pPr>
            <a:lvl6pPr marL="2285772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4137541"/>
            <a:ext cx="8115300" cy="526477"/>
          </a:xfrm>
        </p:spPr>
        <p:txBody>
          <a:bodyPr/>
          <a:lstStyle>
            <a:lvl1pPr marL="0" indent="0" algn="l">
              <a:buNone/>
              <a:defRPr sz="1600"/>
            </a:lvl1pPr>
            <a:lvl2pPr marL="457154" indent="0">
              <a:buNone/>
              <a:defRPr sz="1400"/>
            </a:lvl2pPr>
            <a:lvl3pPr marL="914310" indent="0">
              <a:buNone/>
              <a:defRPr sz="1200"/>
            </a:lvl3pPr>
            <a:lvl4pPr marL="1371464" indent="0">
              <a:buNone/>
              <a:defRPr sz="1000"/>
            </a:lvl4pPr>
            <a:lvl5pPr marL="1828619" indent="0">
              <a:buNone/>
              <a:defRPr sz="1000"/>
            </a:lvl5pPr>
            <a:lvl6pPr marL="2285772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813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565150"/>
            <a:ext cx="8115300" cy="2101850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3" y="2736852"/>
            <a:ext cx="7597887" cy="749300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10" indent="0">
              <a:buNone/>
              <a:defRPr sz="1200"/>
            </a:lvl3pPr>
            <a:lvl4pPr marL="1371464" indent="0">
              <a:buNone/>
              <a:defRPr sz="1000"/>
            </a:lvl4pPr>
            <a:lvl5pPr marL="1828619" indent="0">
              <a:buNone/>
              <a:defRPr sz="1000"/>
            </a:lvl5pPr>
            <a:lvl6pPr marL="2285772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285753"/>
            <a:ext cx="2183130" cy="273844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2" y="284958"/>
            <a:ext cx="5243619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41" y="285753"/>
            <a:ext cx="482811" cy="27384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813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565155"/>
            <a:ext cx="7613650" cy="1953371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2524168"/>
            <a:ext cx="7194552" cy="3333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54" indent="0">
              <a:buNone/>
              <a:defRPr sz="1400"/>
            </a:lvl2pPr>
            <a:lvl3pPr marL="914310" indent="0">
              <a:buNone/>
              <a:defRPr sz="1200"/>
            </a:lvl3pPr>
            <a:lvl4pPr marL="1371464" indent="0">
              <a:buNone/>
              <a:defRPr sz="1000"/>
            </a:lvl4pPr>
            <a:lvl5pPr marL="1828619" indent="0">
              <a:buNone/>
              <a:defRPr sz="1000"/>
            </a:lvl5pPr>
            <a:lvl6pPr marL="2285772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1" y="2969902"/>
            <a:ext cx="7613650" cy="509903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10" indent="0">
              <a:buNone/>
              <a:defRPr sz="1200"/>
            </a:lvl3pPr>
            <a:lvl4pPr marL="1371464" indent="0">
              <a:buNone/>
              <a:defRPr sz="1000"/>
            </a:lvl4pPr>
            <a:lvl5pPr marL="1828619" indent="0">
              <a:buNone/>
              <a:defRPr sz="1000"/>
            </a:lvl5pPr>
            <a:lvl6pPr marL="2285772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285753"/>
            <a:ext cx="2183130" cy="273844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2" y="284958"/>
            <a:ext cx="5243619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41" y="285753"/>
            <a:ext cx="482811" cy="27384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7188" y="700088"/>
            <a:ext cx="457200" cy="438582"/>
          </a:xfrm>
          <a:prstGeom prst="rect">
            <a:avLst/>
          </a:prstGeom>
        </p:spPr>
        <p:txBody>
          <a:bodyPr vert="horz" lIns="91432" tIns="45716" rIns="91432" bIns="4571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38173" y="2025968"/>
            <a:ext cx="457200" cy="438582"/>
          </a:xfrm>
          <a:prstGeom prst="rect">
            <a:avLst/>
          </a:prstGeom>
        </p:spPr>
        <p:txBody>
          <a:bodyPr vert="horz" lIns="91432" tIns="45716" rIns="91432" bIns="45716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813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73" y="843529"/>
            <a:ext cx="7609640" cy="1883876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5" y="2736237"/>
            <a:ext cx="7608491" cy="74991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10" indent="0">
              <a:buNone/>
              <a:defRPr sz="1200"/>
            </a:lvl3pPr>
            <a:lvl4pPr marL="1371464" indent="0">
              <a:buNone/>
              <a:defRPr sz="1000"/>
            </a:lvl4pPr>
            <a:lvl5pPr marL="1828619" indent="0">
              <a:buNone/>
              <a:defRPr sz="1000"/>
            </a:lvl5pPr>
            <a:lvl6pPr marL="2285772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284163"/>
            <a:ext cx="2183130" cy="273844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2" y="284163"/>
            <a:ext cx="5243619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41" y="285753"/>
            <a:ext cx="482811" cy="27384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6" y="571501"/>
            <a:ext cx="6457949" cy="977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51560"/>
            <a:ext cx="2592324" cy="4629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49" y="2178425"/>
            <a:ext cx="2592324" cy="248559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76600" y="1651003"/>
            <a:ext cx="2592324" cy="46990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275144" y="2178052"/>
            <a:ext cx="2592324" cy="248596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8850" y="1644653"/>
            <a:ext cx="2592324" cy="46990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038851" y="2178425"/>
            <a:ext cx="2592324" cy="248559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6" y="571500"/>
            <a:ext cx="6457949" cy="9715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6468" y="3143253"/>
            <a:ext cx="2588687" cy="51207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6468" y="1771650"/>
            <a:ext cx="2588687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4" indent="0">
              <a:buNone/>
              <a:defRPr sz="1600"/>
            </a:lvl2pPr>
            <a:lvl3pPr marL="914310" indent="0">
              <a:buNone/>
              <a:defRPr sz="1600"/>
            </a:lvl3pPr>
            <a:lvl4pPr marL="1371464" indent="0">
              <a:buNone/>
              <a:defRPr sz="1600"/>
            </a:lvl4pPr>
            <a:lvl5pPr marL="1828619" indent="0">
              <a:buNone/>
              <a:defRPr sz="1600"/>
            </a:lvl5pPr>
            <a:lvl6pPr marL="2285772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5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6468" y="3655328"/>
            <a:ext cx="2588687" cy="100869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703" y="3143253"/>
            <a:ext cx="2586701" cy="51207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80697" y="1771650"/>
            <a:ext cx="2586702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4" indent="0">
              <a:buNone/>
              <a:defRPr sz="1600"/>
            </a:lvl2pPr>
            <a:lvl3pPr marL="914310" indent="0">
              <a:buNone/>
              <a:defRPr sz="1600"/>
            </a:lvl3pPr>
            <a:lvl4pPr marL="1371464" indent="0">
              <a:buNone/>
              <a:defRPr sz="1600"/>
            </a:lvl4pPr>
            <a:lvl5pPr marL="1828619" indent="0">
              <a:buNone/>
              <a:defRPr sz="1600"/>
            </a:lvl5pPr>
            <a:lvl6pPr marL="2285772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5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80704" y="3655327"/>
            <a:ext cx="2586701" cy="100869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7299" y="3143253"/>
            <a:ext cx="2592352" cy="51207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37396" y="1771650"/>
            <a:ext cx="2585909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4" indent="0">
              <a:buNone/>
              <a:defRPr sz="1600"/>
            </a:lvl2pPr>
            <a:lvl3pPr marL="914310" indent="0">
              <a:buNone/>
              <a:defRPr sz="1600"/>
            </a:lvl3pPr>
            <a:lvl4pPr marL="1371464" indent="0">
              <a:buNone/>
              <a:defRPr sz="1600"/>
            </a:lvl4pPr>
            <a:lvl5pPr marL="1828619" indent="0">
              <a:buNone/>
              <a:defRPr sz="1600"/>
            </a:lvl5pPr>
            <a:lvl6pPr marL="2285772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5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037299" y="3655326"/>
            <a:ext cx="2589334" cy="100869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10" indent="0">
              <a:buNone/>
              <a:defRPr sz="1000"/>
            </a:lvl3pPr>
            <a:lvl4pPr marL="1371464" indent="0">
              <a:buNone/>
              <a:defRPr sz="900"/>
            </a:lvl4pPr>
            <a:lvl5pPr marL="1828619" indent="0">
              <a:buNone/>
              <a:defRPr sz="900"/>
            </a:lvl5pPr>
            <a:lvl6pPr marL="2285772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645920"/>
            <a:ext cx="8115300" cy="301809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813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558800"/>
            <a:ext cx="1543050" cy="2927350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5" y="558801"/>
            <a:ext cx="6153151" cy="2927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284958"/>
            <a:ext cx="2183130" cy="273844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2" y="285753"/>
            <a:ext cx="5243619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41" y="285753"/>
            <a:ext cx="482811" cy="27384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813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6" y="565155"/>
            <a:ext cx="8115299" cy="2101451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350" y="2731295"/>
            <a:ext cx="7867650" cy="716756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285753"/>
            <a:ext cx="2183130" cy="273844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2" y="285756"/>
            <a:ext cx="5243619" cy="273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41" y="285753"/>
            <a:ext cx="482811" cy="273844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45920"/>
            <a:ext cx="4000500" cy="30180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45920"/>
            <a:ext cx="4000500" cy="30180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571500"/>
            <a:ext cx="6457950" cy="9715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12" y="1637852"/>
            <a:ext cx="3809993" cy="617934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6" y="2349502"/>
            <a:ext cx="3983831" cy="23145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37852"/>
            <a:ext cx="3829050" cy="617934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9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49502"/>
            <a:ext cx="4000500" cy="23145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143000"/>
            <a:ext cx="3086100" cy="120015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686" y="560070"/>
            <a:ext cx="4882964" cy="410394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343150"/>
            <a:ext cx="3086100" cy="2320864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10" indent="0">
              <a:buNone/>
              <a:defRPr sz="1200"/>
            </a:lvl3pPr>
            <a:lvl4pPr marL="1371464" indent="0">
              <a:buNone/>
              <a:defRPr sz="1000"/>
            </a:lvl4pPr>
            <a:lvl5pPr marL="1828619" indent="0">
              <a:buNone/>
              <a:defRPr sz="1000"/>
            </a:lvl5pPr>
            <a:lvl6pPr marL="2285772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143000"/>
            <a:ext cx="5154930" cy="120015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95928" y="563434"/>
            <a:ext cx="2733722" cy="410058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10" indent="0">
              <a:buNone/>
              <a:defRPr sz="2400"/>
            </a:lvl3pPr>
            <a:lvl4pPr marL="1371464" indent="0">
              <a:buNone/>
              <a:defRPr sz="2000"/>
            </a:lvl4pPr>
            <a:lvl5pPr marL="1828619" indent="0">
              <a:buNone/>
              <a:defRPr sz="2000"/>
            </a:lvl5pPr>
            <a:lvl6pPr marL="2285772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343150"/>
            <a:ext cx="5154930" cy="2320864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10" indent="0">
              <a:buNone/>
              <a:defRPr sz="1200"/>
            </a:lvl3pPr>
            <a:lvl4pPr marL="1371464" indent="0">
              <a:buNone/>
              <a:defRPr sz="1000"/>
            </a:lvl4pPr>
            <a:lvl5pPr marL="1828619" indent="0">
              <a:buNone/>
              <a:defRPr sz="1000"/>
            </a:lvl5pPr>
            <a:lvl6pPr marL="2285772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573281"/>
            <a:ext cx="6457950" cy="969771"/>
          </a:xfrm>
          <a:prstGeom prst="rect">
            <a:avLst/>
          </a:prstGeom>
        </p:spPr>
        <p:txBody>
          <a:bodyPr vert="horz" lIns="91432" tIns="45716" rIns="91432" bIns="45716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45923"/>
            <a:ext cx="8115300" cy="3018094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6520" y="4767264"/>
            <a:ext cx="218313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4766886"/>
            <a:ext cx="58293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285753"/>
            <a:ext cx="20574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iming>
    <p:tnLst>
      <p:par>
        <p:cTn id="1" dur="indefinite" restart="never" nodeType="tmRoot"/>
      </p:par>
    </p:tnLst>
  </p:timing>
  <p:txStyles>
    <p:titleStyle>
      <a:lvl1pPr algn="r" defTabSz="914310" rtl="0" eaLnBrk="1" latinLnBrk="0" hangingPunct="1">
        <a:lnSpc>
          <a:spcPct val="90000"/>
        </a:lnSpc>
        <a:spcBef>
          <a:spcPct val="0"/>
        </a:spcBef>
        <a:buNone/>
        <a:defRPr sz="32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6" indent="-228576" algn="l" defTabSz="91431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2" indent="-228576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7" indent="-228576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6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6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8" indent="-228576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6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6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2" indent="-228576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9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782663"/>
            <a:ext cx="7086600" cy="13688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/>
              <a:t>Implementing </a:t>
            </a:r>
            <a:r>
              <a:rPr lang="en-US" sz="4800" dirty="0">
                <a:solidFill>
                  <a:srgbClr val="FF0000"/>
                </a:solidFill>
              </a:rPr>
              <a:t>Stand UP! </a:t>
            </a:r>
            <a:br>
              <a:rPr lang="en-US" sz="4800" dirty="0">
                <a:solidFill>
                  <a:srgbClr val="FF0000"/>
                </a:solidFill>
              </a:rPr>
            </a:br>
            <a:r>
              <a:rPr lang="en-US" sz="4800" dirty="0"/>
              <a:t>in Joomla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9647" y="2418932"/>
            <a:ext cx="7086600" cy="1255421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dirty="0" smtClean="0"/>
              <a:t>INFM 700 Project 3</a:t>
            </a:r>
          </a:p>
          <a:p>
            <a:pPr algn="ctr"/>
            <a:endParaRPr lang="en-US" dirty="0"/>
          </a:p>
          <a:p>
            <a:pPr algn="just"/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Sanjeetha</a:t>
            </a:r>
            <a:r>
              <a:rPr lang="en-US" dirty="0" smtClean="0"/>
              <a:t> </a:t>
            </a:r>
            <a:r>
              <a:rPr lang="en-US" dirty="0" err="1" smtClean="0"/>
              <a:t>Ashiqa</a:t>
            </a:r>
            <a:r>
              <a:rPr lang="en-US" dirty="0" smtClean="0"/>
              <a:t> </a:t>
            </a:r>
            <a:r>
              <a:rPr lang="en-US" dirty="0" err="1" smtClean="0"/>
              <a:t>Sayeed</a:t>
            </a:r>
            <a:r>
              <a:rPr lang="en-US" dirty="0" smtClean="0"/>
              <a:t>                                 Myeong </a:t>
            </a:r>
            <a:r>
              <a:rPr lang="en-US" dirty="0"/>
              <a:t>Lee	</a:t>
            </a:r>
            <a:endParaRPr lang="en-US" dirty="0" smtClean="0"/>
          </a:p>
          <a:p>
            <a:pPr algn="just"/>
            <a:r>
              <a:rPr lang="en-US" dirty="0" smtClean="0"/>
              <a:t>         </a:t>
            </a:r>
            <a:r>
              <a:rPr lang="en-US" dirty="0" err="1" smtClean="0"/>
              <a:t>Charanya</a:t>
            </a:r>
            <a:r>
              <a:rPr lang="en-US" dirty="0" smtClean="0"/>
              <a:t> </a:t>
            </a:r>
            <a:r>
              <a:rPr lang="en-US" dirty="0" err="1"/>
              <a:t>Subramaniam</a:t>
            </a:r>
            <a:r>
              <a:rPr lang="en-US" dirty="0"/>
              <a:t> </a:t>
            </a:r>
            <a:r>
              <a:rPr lang="en-US" dirty="0" err="1" smtClean="0"/>
              <a:t>Rammesh</a:t>
            </a:r>
            <a:r>
              <a:rPr lang="en-US" dirty="0" smtClean="0"/>
              <a:t>	             Bryon Baumstarck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46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44032" y="1711115"/>
            <a:ext cx="8410670" cy="796699"/>
          </a:xfrm>
          <a:prstGeom prst="roundRect">
            <a:avLst>
              <a:gd name="adj" fmla="val 96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Business </a:t>
            </a:r>
          </a:p>
          <a:p>
            <a:r>
              <a:rPr lang="en-US" sz="1600" dirty="0"/>
              <a:t>Goals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goals to technologies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84325" y="1874643"/>
            <a:ext cx="105246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Usability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25080" y="1874643"/>
            <a:ext cx="157531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Communication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77354" y="1874643"/>
            <a:ext cx="1244824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Story</a:t>
            </a:r>
          </a:p>
          <a:p>
            <a:pPr algn="ctr"/>
            <a:r>
              <a:rPr lang="en-US" sz="1200" dirty="0"/>
              <a:t>Freshness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2720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Encouraging Participation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206548" y="1874643"/>
            <a:ext cx="1403285" cy="48831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Conveying</a:t>
            </a:r>
          </a:p>
          <a:p>
            <a:pPr algn="ctr"/>
            <a:r>
              <a:rPr lang="en-US" sz="1200" dirty="0"/>
              <a:t>The History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4036" y="4010682"/>
            <a:ext cx="8410669" cy="832918"/>
          </a:xfrm>
          <a:prstGeom prst="roundRect">
            <a:avLst>
              <a:gd name="adj" fmla="val 961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Tech</a:t>
            </a:r>
          </a:p>
          <a:p>
            <a:r>
              <a:rPr lang="en-US" sz="1600" dirty="0"/>
              <a:t>Selected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484772" y="4142230"/>
            <a:ext cx="681877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Search Engine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218112" y="4142230"/>
            <a:ext cx="64176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Forms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931052" y="4142230"/>
            <a:ext cx="729978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Gallery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52034" y="4142230"/>
            <a:ext cx="858338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Slideshow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383423" y="4142230"/>
            <a:ext cx="721982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Social Media</a:t>
            </a:r>
          </a:p>
          <a:p>
            <a:pPr algn="ctr"/>
            <a:r>
              <a:rPr lang="en-US" sz="1200" dirty="0"/>
              <a:t>Links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44035" y="2848711"/>
            <a:ext cx="8410669" cy="826988"/>
          </a:xfrm>
          <a:prstGeom prst="roundRect">
            <a:avLst>
              <a:gd name="adj" fmla="val 96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Features</a:t>
            </a:r>
          </a:p>
          <a:p>
            <a:r>
              <a:rPr lang="en-US" sz="1600" dirty="0"/>
              <a:t>Needed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584326" y="2967968"/>
            <a:ext cx="947223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Search</a:t>
            </a:r>
          </a:p>
          <a:p>
            <a:pPr algn="ctr"/>
            <a:r>
              <a:rPr lang="en-US" sz="1200" dirty="0"/>
              <a:t>Systems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929204" y="2979709"/>
            <a:ext cx="1201323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User-Interaction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223852" y="2979709"/>
            <a:ext cx="1154794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Multimedia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586742" y="2979709"/>
            <a:ext cx="1023091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Sharing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849389" y="4142230"/>
            <a:ext cx="823834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Featured</a:t>
            </a:r>
          </a:p>
          <a:p>
            <a:pPr algn="ctr"/>
            <a:r>
              <a:rPr lang="en-US" sz="1200" dirty="0"/>
              <a:t>Articles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731631" y="4142230"/>
            <a:ext cx="649783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Movie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187265" y="4142230"/>
            <a:ext cx="874419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Event</a:t>
            </a:r>
          </a:p>
          <a:p>
            <a:pPr algn="ctr"/>
            <a:r>
              <a:rPr lang="en-US" sz="1200" dirty="0"/>
              <a:t>Calendar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143209" y="4142230"/>
            <a:ext cx="63375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Forum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73288" y="2979709"/>
            <a:ext cx="986796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Discussion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627740" y="2967969"/>
            <a:ext cx="1210880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Navigation</a:t>
            </a:r>
          </a:p>
          <a:p>
            <a:pPr algn="ctr"/>
            <a:r>
              <a:rPr lang="en-US" sz="1200" dirty="0"/>
              <a:t>Tools</a:t>
            </a:r>
          </a:p>
        </p:txBody>
      </p:sp>
      <p:cxnSp>
        <p:nvCxnSpPr>
          <p:cNvPr id="26" name="Straight Arrow Connector 25"/>
          <p:cNvCxnSpPr>
            <a:stCxn id="33" idx="2"/>
          </p:cNvCxnSpPr>
          <p:nvPr/>
        </p:nvCxnSpPr>
        <p:spPr>
          <a:xfrm flipH="1">
            <a:off x="3296041" y="3568180"/>
            <a:ext cx="2505206" cy="57404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33" idx="2"/>
          </p:cNvCxnSpPr>
          <p:nvPr/>
        </p:nvCxnSpPr>
        <p:spPr>
          <a:xfrm flipH="1">
            <a:off x="4056519" y="3568180"/>
            <a:ext cx="1744728" cy="57404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33" idx="2"/>
          </p:cNvCxnSpPr>
          <p:nvPr/>
        </p:nvCxnSpPr>
        <p:spPr>
          <a:xfrm flipH="1">
            <a:off x="4881201" y="3568180"/>
            <a:ext cx="920046" cy="57404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0" idx="2"/>
            <a:endCxn id="33" idx="0"/>
          </p:cNvCxnSpPr>
          <p:nvPr/>
        </p:nvCxnSpPr>
        <p:spPr>
          <a:xfrm flipH="1">
            <a:off x="5801247" y="2362958"/>
            <a:ext cx="2106940" cy="6167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147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44032" y="1711115"/>
            <a:ext cx="8410670" cy="796699"/>
          </a:xfrm>
          <a:prstGeom prst="roundRect">
            <a:avLst>
              <a:gd name="adj" fmla="val 96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Business </a:t>
            </a:r>
          </a:p>
          <a:p>
            <a:r>
              <a:rPr lang="en-US" sz="1600" dirty="0"/>
              <a:t>Goals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Showcase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84325" y="1874643"/>
            <a:ext cx="105246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Usability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25080" y="1874643"/>
            <a:ext cx="157531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Communication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77354" y="1874643"/>
            <a:ext cx="1244824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Story</a:t>
            </a:r>
          </a:p>
          <a:p>
            <a:pPr algn="ctr"/>
            <a:r>
              <a:rPr lang="en-US" sz="1200" dirty="0"/>
              <a:t>Freshness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2720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Encouraging Participation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206548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Conveying</a:t>
            </a:r>
          </a:p>
          <a:p>
            <a:pPr algn="ctr"/>
            <a:r>
              <a:rPr lang="en-US" sz="1200" dirty="0"/>
              <a:t>The History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4036" y="4010682"/>
            <a:ext cx="8410669" cy="832918"/>
          </a:xfrm>
          <a:prstGeom prst="roundRect">
            <a:avLst>
              <a:gd name="adj" fmla="val 961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Tech</a:t>
            </a:r>
          </a:p>
          <a:p>
            <a:r>
              <a:rPr lang="en-US" sz="1600" dirty="0"/>
              <a:t>Selected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484772" y="4142230"/>
            <a:ext cx="681877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Search Engine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218112" y="4142230"/>
            <a:ext cx="641763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Forms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931052" y="4142230"/>
            <a:ext cx="729978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Gallery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52034" y="4142230"/>
            <a:ext cx="858338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Slideshow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383423" y="4142230"/>
            <a:ext cx="721982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Social Media</a:t>
            </a:r>
          </a:p>
          <a:p>
            <a:pPr algn="ctr"/>
            <a:r>
              <a:rPr lang="en-US" sz="1200" dirty="0"/>
              <a:t>Links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44035" y="2848711"/>
            <a:ext cx="8410669" cy="826988"/>
          </a:xfrm>
          <a:prstGeom prst="roundRect">
            <a:avLst>
              <a:gd name="adj" fmla="val 96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Features</a:t>
            </a:r>
          </a:p>
          <a:p>
            <a:r>
              <a:rPr lang="en-US" sz="1600" dirty="0"/>
              <a:t>Needed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584326" y="2967968"/>
            <a:ext cx="947223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Search</a:t>
            </a:r>
          </a:p>
          <a:p>
            <a:pPr algn="ctr"/>
            <a:r>
              <a:rPr lang="en-US" sz="1200" dirty="0"/>
              <a:t>Systems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929204" y="2979709"/>
            <a:ext cx="1201323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User-Interaction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223852" y="2979709"/>
            <a:ext cx="1154794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Multimedia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586742" y="2979709"/>
            <a:ext cx="1023091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Sharing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849389" y="4142230"/>
            <a:ext cx="823834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Featured</a:t>
            </a:r>
          </a:p>
          <a:p>
            <a:pPr algn="ctr"/>
            <a:r>
              <a:rPr lang="en-US" sz="1200" dirty="0"/>
              <a:t>Articles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731631" y="4142230"/>
            <a:ext cx="64978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Movie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187265" y="4142230"/>
            <a:ext cx="874419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Event</a:t>
            </a:r>
          </a:p>
          <a:p>
            <a:pPr algn="ctr"/>
            <a:r>
              <a:rPr lang="en-US" sz="1200" dirty="0"/>
              <a:t>Calendar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143209" y="4142230"/>
            <a:ext cx="63375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Forum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73288" y="2979709"/>
            <a:ext cx="986796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Discussion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627740" y="2967969"/>
            <a:ext cx="1210880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Navigation</a:t>
            </a:r>
          </a:p>
          <a:p>
            <a:pPr algn="ctr"/>
            <a:r>
              <a:rPr lang="en-US" sz="1200" dirty="0"/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165285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“Sharing” 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What?</a:t>
            </a:r>
          </a:p>
          <a:p>
            <a:r>
              <a:rPr lang="en-US" dirty="0"/>
              <a:t>Enables the user to share the current page via over 300 social media sites.</a:t>
            </a:r>
          </a:p>
          <a:p>
            <a:r>
              <a:rPr lang="en-US" dirty="0"/>
              <a:t>Customized based on the location of the user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Why?</a:t>
            </a:r>
          </a:p>
          <a:p>
            <a:r>
              <a:rPr lang="en-US" dirty="0"/>
              <a:t>Most affordable way to reach a wide span of prospective volunteers</a:t>
            </a:r>
          </a:p>
          <a:p>
            <a:r>
              <a:rPr lang="en-US" dirty="0"/>
              <a:t>Helps build loyalty and expand online fan base</a:t>
            </a:r>
          </a:p>
          <a:p>
            <a:r>
              <a:rPr lang="en-US" dirty="0"/>
              <a:t>Increases page rank and increases the site’s web presence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148" y="1316053"/>
            <a:ext cx="1807744" cy="37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480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“Search” 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What?</a:t>
            </a:r>
          </a:p>
          <a:p>
            <a:r>
              <a:rPr lang="en-US" sz="1900" dirty="0"/>
              <a:t>Fully internal search engine</a:t>
            </a:r>
          </a:p>
          <a:p>
            <a:r>
              <a:rPr lang="en-US" sz="1900" dirty="0"/>
              <a:t>Search bar located on every page to improve user experience</a:t>
            </a:r>
          </a:p>
          <a:p>
            <a:endParaRPr lang="en-US" sz="1900" dirty="0"/>
          </a:p>
          <a:p>
            <a:pPr marL="0" indent="0">
              <a:buNone/>
            </a:pPr>
            <a:r>
              <a:rPr lang="en-US" sz="19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Why?</a:t>
            </a:r>
          </a:p>
          <a:p>
            <a:r>
              <a:rPr lang="en-US" sz="1900" dirty="0"/>
              <a:t>Makes it easy to find specific News articles, educational content etc.</a:t>
            </a:r>
          </a:p>
          <a:p>
            <a:r>
              <a:rPr lang="en-US" sz="1900" dirty="0"/>
              <a:t>Use the search terms to determine what information visitors are seeking, and redirect future marketing efforts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725" y="1317728"/>
            <a:ext cx="1818483" cy="461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921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“user interaction” 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4" y="1645922"/>
            <a:ext cx="5012093" cy="3366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What?</a:t>
            </a:r>
          </a:p>
          <a:p>
            <a:r>
              <a:rPr lang="en-US" sz="1900" dirty="0"/>
              <a:t>Embedded forms in many pages</a:t>
            </a:r>
          </a:p>
          <a:p>
            <a:r>
              <a:rPr lang="en-US" sz="1900" dirty="0"/>
              <a:t>Discussion forum </a:t>
            </a:r>
          </a:p>
          <a:p>
            <a:endParaRPr lang="en-US" sz="1900" dirty="0"/>
          </a:p>
          <a:p>
            <a:pPr marL="0" indent="0">
              <a:buNone/>
            </a:pPr>
            <a:r>
              <a:rPr lang="en-US" sz="19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Why?</a:t>
            </a:r>
          </a:p>
          <a:p>
            <a:r>
              <a:rPr lang="en-US" sz="1900" dirty="0" smtClean="0"/>
              <a:t>It </a:t>
            </a:r>
            <a:r>
              <a:rPr lang="en-US" sz="1900" dirty="0" smtClean="0"/>
              <a:t>provides an </a:t>
            </a:r>
            <a:r>
              <a:rPr lang="en-US" sz="1900" dirty="0" smtClean="0"/>
              <a:t>intuitive and easy way to </a:t>
            </a:r>
            <a:r>
              <a:rPr lang="en-US" sz="1900" dirty="0" smtClean="0"/>
              <a:t>engage with Standup!</a:t>
            </a:r>
            <a:endParaRPr lang="en-US" sz="1900" dirty="0" smtClean="0"/>
          </a:p>
          <a:p>
            <a:r>
              <a:rPr lang="en-US" sz="1900" dirty="0" smtClean="0"/>
              <a:t>Encourage users to interact </a:t>
            </a:r>
            <a:r>
              <a:rPr lang="en-US" sz="1900" dirty="0" smtClean="0"/>
              <a:t>with each </a:t>
            </a:r>
            <a:r>
              <a:rPr lang="en-US" sz="1900" dirty="0" smtClean="0"/>
              <a:t>other</a:t>
            </a:r>
            <a:endParaRPr lang="en-US" sz="19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300" y="1482500"/>
            <a:ext cx="3274996" cy="3321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642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8232" y="1851474"/>
            <a:ext cx="1667536" cy="592962"/>
          </a:xfrm>
        </p:spPr>
        <p:txBody>
          <a:bodyPr/>
          <a:lstStyle/>
          <a:p>
            <a:pPr algn="ctr"/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87232" y="2571750"/>
            <a:ext cx="3092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Front-end and Admin 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58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</a:t>
            </a:r>
            <a:r>
              <a:rPr lang="en-US" dirty="0"/>
              <a:t>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Poll</a:t>
            </a:r>
          </a:p>
          <a:p>
            <a:r>
              <a:rPr lang="en-US" dirty="0"/>
              <a:t>Featured Articles on the home page</a:t>
            </a:r>
          </a:p>
          <a:p>
            <a:r>
              <a:rPr lang="en-US" dirty="0"/>
              <a:t>Donate forms</a:t>
            </a:r>
          </a:p>
          <a:p>
            <a:r>
              <a:rPr lang="en-US" dirty="0"/>
              <a:t>Host an Event form connected to Events Calendar</a:t>
            </a:r>
          </a:p>
          <a:p>
            <a:r>
              <a:rPr lang="en-US" dirty="0"/>
              <a:t>Discussion Forum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8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Thank you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QUESTIONS</a:t>
            </a:r>
            <a:r>
              <a:rPr lang="en-US" dirty="0" smtClean="0"/>
              <a:t>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02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751442" y="1828802"/>
            <a:ext cx="4988459" cy="1158843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spcCol="0" rtlCol="0" anchor="ctr"/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Project 2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OVERVEIW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59646" y="2263374"/>
            <a:ext cx="1303699" cy="4888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spcCol="0" rtlCol="0" anchor="ctr"/>
          <a:lstStyle/>
          <a:p>
            <a:pPr algn="ctr"/>
            <a:r>
              <a:rPr lang="en-US" sz="1600" dirty="0"/>
              <a:t>Research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634524" y="2263374"/>
            <a:ext cx="1303699" cy="4888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spcCol="0" rtlCol="0" anchor="ctr"/>
          <a:lstStyle/>
          <a:p>
            <a:pPr algn="ctr"/>
            <a:r>
              <a:rPr lang="en-US" sz="1600" dirty="0"/>
              <a:t>Strategy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09414" y="2263374"/>
            <a:ext cx="1303699" cy="4888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spcCol="0" rtlCol="0" anchor="ctr"/>
          <a:lstStyle/>
          <a:p>
            <a:pPr algn="ctr"/>
            <a:r>
              <a:rPr lang="en-US" sz="1600" dirty="0"/>
              <a:t>Design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020519" y="2263374"/>
            <a:ext cx="2100417" cy="4888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spcCol="0" rtlCol="0" anchor="ctr"/>
          <a:lstStyle/>
          <a:p>
            <a:pPr algn="ctr"/>
            <a:r>
              <a:rPr lang="en-US" sz="1600" dirty="0"/>
              <a:t>Implementation</a:t>
            </a:r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>
            <a:off x="2263345" y="2507814"/>
            <a:ext cx="371179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  <a:endCxn id="6" idx="1"/>
          </p:cNvCxnSpPr>
          <p:nvPr/>
        </p:nvCxnSpPr>
        <p:spPr>
          <a:xfrm>
            <a:off x="3938223" y="2507814"/>
            <a:ext cx="371191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7" idx="1"/>
          </p:cNvCxnSpPr>
          <p:nvPr/>
        </p:nvCxnSpPr>
        <p:spPr>
          <a:xfrm>
            <a:off x="5613111" y="2507814"/>
            <a:ext cx="40741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6020519" y="3367898"/>
            <a:ext cx="2100417" cy="4888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spcCol="0" rtlCol="0" anchor="ctr"/>
          <a:lstStyle/>
          <a:p>
            <a:pPr algn="ctr"/>
            <a:r>
              <a:rPr lang="en-US" sz="1600" dirty="0"/>
              <a:t>Administration</a:t>
            </a:r>
          </a:p>
        </p:txBody>
      </p:sp>
      <p:cxnSp>
        <p:nvCxnSpPr>
          <p:cNvPr id="19" name="Straight Arrow Connector 18"/>
          <p:cNvCxnSpPr>
            <a:stCxn id="7" idx="2"/>
            <a:endCxn id="18" idx="0"/>
          </p:cNvCxnSpPr>
          <p:nvPr/>
        </p:nvCxnSpPr>
        <p:spPr>
          <a:xfrm>
            <a:off x="7070728" y="2752261"/>
            <a:ext cx="0" cy="61563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5816813" y="1810694"/>
            <a:ext cx="2494230" cy="1692999"/>
          </a:xfrm>
          <a:prstGeom prst="roundRect">
            <a:avLst>
              <a:gd name="adj" fmla="val 11549"/>
            </a:avLst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spcCol="0" rtlCol="0" anchor="ctr"/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Project 3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4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324" y="573281"/>
            <a:ext cx="7045326" cy="969771"/>
          </a:xfrm>
        </p:spPr>
        <p:txBody>
          <a:bodyPr/>
          <a:lstStyle/>
          <a:p>
            <a:r>
              <a:rPr lang="en-US" dirty="0" smtClean="0"/>
              <a:t>Feature selection process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344032" y="1647740"/>
            <a:ext cx="8410670" cy="612993"/>
          </a:xfrm>
          <a:prstGeom prst="roundRect">
            <a:avLst>
              <a:gd name="adj" fmla="val 96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Business </a:t>
            </a:r>
          </a:p>
          <a:p>
            <a:r>
              <a:rPr lang="en-US" sz="1600" dirty="0"/>
              <a:t>Goals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584325" y="1775056"/>
            <a:ext cx="1052466" cy="37571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Usability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725080" y="1775056"/>
            <a:ext cx="1575316" cy="37571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Communication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377354" y="1775056"/>
            <a:ext cx="1244824" cy="37571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Story</a:t>
            </a:r>
          </a:p>
          <a:p>
            <a:pPr algn="ctr"/>
            <a:r>
              <a:rPr lang="en-US" sz="1200" dirty="0"/>
              <a:t>Freshness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712720" y="1775056"/>
            <a:ext cx="1403285" cy="37571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Encouraging Participation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06548" y="1775056"/>
            <a:ext cx="1403285" cy="37571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Conveying</a:t>
            </a:r>
          </a:p>
          <a:p>
            <a:pPr algn="ctr"/>
            <a:r>
              <a:rPr lang="en-US" sz="1200" dirty="0"/>
              <a:t>The History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44034" y="4196266"/>
            <a:ext cx="8410669" cy="611131"/>
          </a:xfrm>
          <a:prstGeom prst="roundRect">
            <a:avLst>
              <a:gd name="adj" fmla="val 96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Features</a:t>
            </a:r>
          </a:p>
          <a:p>
            <a:r>
              <a:rPr lang="en-US" sz="1600" dirty="0"/>
              <a:t>Needed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584326" y="4271368"/>
            <a:ext cx="947223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Search</a:t>
            </a:r>
          </a:p>
          <a:p>
            <a:pPr algn="ctr"/>
            <a:r>
              <a:rPr lang="en-US" sz="1200" dirty="0"/>
              <a:t>Systems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929204" y="4283109"/>
            <a:ext cx="1201323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User-Interaction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223849" y="4283109"/>
            <a:ext cx="1154794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Multimedia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586741" y="4283109"/>
            <a:ext cx="1023091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Sharing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473287" y="4283109"/>
            <a:ext cx="986796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Discussion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2627740" y="4271369"/>
            <a:ext cx="1210880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Navigation</a:t>
            </a:r>
          </a:p>
          <a:p>
            <a:pPr algn="ctr"/>
            <a:r>
              <a:rPr lang="en-US" sz="1200" dirty="0"/>
              <a:t>Tools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659659"/>
              </p:ext>
            </p:extLst>
          </p:nvPr>
        </p:nvGraphicFramePr>
        <p:xfrm>
          <a:off x="1761269" y="2598341"/>
          <a:ext cx="5599235" cy="131445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599235"/>
              </a:tblGrid>
              <a:tr h="262890">
                <a:tc>
                  <a:txBody>
                    <a:bodyPr/>
                    <a:lstStyle/>
                    <a:p>
                      <a:r>
                        <a:rPr lang="en-US" sz="1100" b="0" dirty="0" smtClean="0"/>
                        <a:t>How can we help</a:t>
                      </a:r>
                      <a:r>
                        <a:rPr lang="en-US" sz="1100" b="0" baseline="0" dirty="0" smtClean="0"/>
                        <a:t> users to find desired information?</a:t>
                      </a:r>
                      <a:endParaRPr lang="en-US" sz="1100" b="0" dirty="0"/>
                    </a:p>
                  </a:txBody>
                  <a:tcPr/>
                </a:tc>
              </a:tr>
              <a:tr h="26289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How do</a:t>
                      </a:r>
                      <a:r>
                        <a:rPr lang="en-US" sz="1100" baseline="0" dirty="0" smtClean="0"/>
                        <a:t> we improve user communication?</a:t>
                      </a:r>
                      <a:endParaRPr lang="en-US" sz="1100" dirty="0"/>
                    </a:p>
                  </a:txBody>
                  <a:tcPr/>
                </a:tc>
              </a:tr>
              <a:tr h="26289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How can we present</a:t>
                      </a:r>
                      <a:r>
                        <a:rPr lang="en-US" sz="1100" baseline="0" dirty="0" smtClean="0"/>
                        <a:t> Standup stories in fresh way?</a:t>
                      </a:r>
                      <a:endParaRPr lang="en-US" sz="1100" dirty="0"/>
                    </a:p>
                  </a:txBody>
                  <a:tcPr/>
                </a:tc>
              </a:tr>
              <a:tr h="26289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With</a:t>
                      </a:r>
                      <a:r>
                        <a:rPr lang="en-US" sz="1100" baseline="0" dirty="0" smtClean="0"/>
                        <a:t> what features</a:t>
                      </a:r>
                      <a:r>
                        <a:rPr lang="en-US" sz="1100" dirty="0" smtClean="0"/>
                        <a:t> can we encourage</a:t>
                      </a:r>
                      <a:r>
                        <a:rPr lang="en-US" sz="1100" baseline="0" dirty="0" smtClean="0"/>
                        <a:t> participation?</a:t>
                      </a:r>
                      <a:endParaRPr lang="en-US" sz="1100" dirty="0"/>
                    </a:p>
                  </a:txBody>
                  <a:tcPr/>
                </a:tc>
              </a:tr>
              <a:tr h="26289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How can we convey the history of Standup!?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21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511" y="573281"/>
            <a:ext cx="7697143" cy="969771"/>
          </a:xfrm>
        </p:spPr>
        <p:txBody>
          <a:bodyPr/>
          <a:lstStyle/>
          <a:p>
            <a:r>
              <a:rPr lang="en-US" dirty="0" smtClean="0"/>
              <a:t>Technology selection process</a:t>
            </a:r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344034" y="1652224"/>
            <a:ext cx="8410669" cy="611131"/>
          </a:xfrm>
          <a:prstGeom prst="roundRect">
            <a:avLst>
              <a:gd name="adj" fmla="val 96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Features</a:t>
            </a:r>
          </a:p>
          <a:p>
            <a:r>
              <a:rPr lang="en-US" sz="1600" dirty="0"/>
              <a:t>Needed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584326" y="1727326"/>
            <a:ext cx="947223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Search</a:t>
            </a:r>
          </a:p>
          <a:p>
            <a:pPr algn="ctr"/>
            <a:r>
              <a:rPr lang="en-US" sz="1200" dirty="0"/>
              <a:t>Systems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929204" y="1739067"/>
            <a:ext cx="1201323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User-Interaction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223849" y="1739067"/>
            <a:ext cx="1154794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Multimedia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586741" y="1739067"/>
            <a:ext cx="1023091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Sharing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473287" y="1739067"/>
            <a:ext cx="986796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Discussion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2627740" y="1727327"/>
            <a:ext cx="1210880" cy="43487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Navigation</a:t>
            </a:r>
          </a:p>
          <a:p>
            <a:pPr algn="ctr"/>
            <a:r>
              <a:rPr lang="en-US" sz="1200" dirty="0"/>
              <a:t>Tools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142417"/>
              </p:ext>
            </p:extLst>
          </p:nvPr>
        </p:nvGraphicFramePr>
        <p:xfrm>
          <a:off x="814789" y="2435378"/>
          <a:ext cx="7505354" cy="1573530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5143802"/>
                <a:gridCol w="2361552"/>
              </a:tblGrid>
              <a:tr h="11769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How can we create a metadata</a:t>
                      </a:r>
                      <a:r>
                        <a:rPr lang="en-US" sz="1100" baseline="0" dirty="0" smtClean="0"/>
                        <a:t> registry to support distributed tagging?</a:t>
                      </a:r>
                      <a:endParaRPr lang="en-US" sz="1100" b="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JOOMLA</a:t>
                      </a:r>
                      <a:r>
                        <a:rPr lang="en-US" sz="1100" baseline="0" dirty="0" smtClean="0"/>
                        <a:t> “</a:t>
                      </a:r>
                      <a:r>
                        <a:rPr lang="en-US" sz="1100" baseline="0" dirty="0" err="1" smtClean="0"/>
                        <a:t>Allrounder</a:t>
                      </a:r>
                      <a:r>
                        <a:rPr lang="en-US" sz="1100" baseline="0" dirty="0" smtClean="0"/>
                        <a:t>” theme</a:t>
                      </a:r>
                      <a:endParaRPr lang="en-US" sz="1100" dirty="0"/>
                    </a:p>
                  </a:txBody>
                  <a:tcPr anchor="ctr">
                    <a:noFill/>
                  </a:tcPr>
                </a:tc>
              </a:tr>
              <a:tr h="26289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How do we handle automated categorization of documents?</a:t>
                      </a:r>
                      <a:endParaRPr 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100" b="1" dirty="0"/>
                    </a:p>
                  </a:txBody>
                  <a:tcPr/>
                </a:tc>
              </a:tr>
              <a:tr h="26289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What about personalization between admin and users?</a:t>
                      </a:r>
                      <a:endParaRPr 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  <a:tr h="26289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Can</a:t>
                      </a:r>
                      <a:r>
                        <a:rPr lang="en-US" sz="1100" baseline="0" dirty="0" smtClean="0"/>
                        <a:t> we support global/local/contextual navigation?</a:t>
                      </a:r>
                      <a:endParaRPr 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  <a:tr h="26289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What about multimedia,</a:t>
                      </a:r>
                      <a:r>
                        <a:rPr lang="en-US" sz="1100" baseline="0" dirty="0" smtClean="0"/>
                        <a:t> discussion, and sharing features?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  <a:tr h="26289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How can</a:t>
                      </a:r>
                      <a:r>
                        <a:rPr lang="en-US" sz="1100" baseline="0" dirty="0" smtClean="0"/>
                        <a:t> staff interact with participants?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ounded Rectangle 17"/>
          <p:cNvSpPr/>
          <p:nvPr/>
        </p:nvSpPr>
        <p:spPr>
          <a:xfrm>
            <a:off x="344036" y="4173646"/>
            <a:ext cx="8410669" cy="642797"/>
          </a:xfrm>
          <a:prstGeom prst="roundRect">
            <a:avLst>
              <a:gd name="adj" fmla="val 961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Tech</a:t>
            </a:r>
          </a:p>
          <a:p>
            <a:r>
              <a:rPr lang="en-US" sz="1600" dirty="0"/>
              <a:t>Selected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484772" y="4285120"/>
            <a:ext cx="681877" cy="409370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Search Engine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218112" y="4285120"/>
            <a:ext cx="641763" cy="409370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Forms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931052" y="4285120"/>
            <a:ext cx="729978" cy="409370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Gallery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452034" y="4285120"/>
            <a:ext cx="858338" cy="409370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Slideshow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383423" y="4285120"/>
            <a:ext cx="721982" cy="409370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Social Media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849389" y="4285120"/>
            <a:ext cx="823834" cy="409370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Featured</a:t>
            </a:r>
          </a:p>
          <a:p>
            <a:pPr algn="ctr"/>
            <a:r>
              <a:rPr lang="en-US" sz="1200" dirty="0"/>
              <a:t>Articles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731631" y="4285120"/>
            <a:ext cx="649783" cy="409370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Movie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187265" y="4285120"/>
            <a:ext cx="874419" cy="409370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Event</a:t>
            </a:r>
          </a:p>
          <a:p>
            <a:pPr algn="ctr"/>
            <a:r>
              <a:rPr lang="en-US" sz="1200" dirty="0"/>
              <a:t>Calendar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143209" y="4285120"/>
            <a:ext cx="633753" cy="409370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Forum</a:t>
            </a:r>
          </a:p>
        </p:txBody>
      </p:sp>
    </p:spTree>
    <p:extLst>
      <p:ext uri="{BB962C8B-B14F-4D97-AF65-F5344CB8AC3E}">
        <p14:creationId xmlns:p14="http://schemas.microsoft.com/office/powerpoint/2010/main" val="413488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44032" y="1711115"/>
            <a:ext cx="8410670" cy="796699"/>
          </a:xfrm>
          <a:prstGeom prst="roundRect">
            <a:avLst>
              <a:gd name="adj" fmla="val 96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Business </a:t>
            </a:r>
          </a:p>
          <a:p>
            <a:r>
              <a:rPr lang="en-US" sz="1600" dirty="0"/>
              <a:t>Goals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goals to technologies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84325" y="1874643"/>
            <a:ext cx="105246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Usability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25080" y="1874643"/>
            <a:ext cx="157531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Communication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77354" y="1874643"/>
            <a:ext cx="1244824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Story</a:t>
            </a:r>
          </a:p>
          <a:p>
            <a:pPr algn="ctr"/>
            <a:r>
              <a:rPr lang="en-US" sz="1200" dirty="0"/>
              <a:t>Freshness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2720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Encouraging Participation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206548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Conveying</a:t>
            </a:r>
          </a:p>
          <a:p>
            <a:pPr algn="ctr"/>
            <a:r>
              <a:rPr lang="en-US" sz="1200" dirty="0"/>
              <a:t>The History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4036" y="4010682"/>
            <a:ext cx="8410669" cy="832918"/>
          </a:xfrm>
          <a:prstGeom prst="roundRect">
            <a:avLst>
              <a:gd name="adj" fmla="val 961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Tech</a:t>
            </a:r>
          </a:p>
          <a:p>
            <a:r>
              <a:rPr lang="en-US" sz="1600" dirty="0"/>
              <a:t>Selected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484772" y="4142230"/>
            <a:ext cx="681877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Search Engine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218112" y="4142230"/>
            <a:ext cx="64176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Forms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931052" y="4142230"/>
            <a:ext cx="729978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Gallery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52034" y="4142230"/>
            <a:ext cx="858338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Slideshow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383423" y="4142230"/>
            <a:ext cx="721982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Social Media</a:t>
            </a:r>
          </a:p>
          <a:p>
            <a:pPr algn="ctr"/>
            <a:r>
              <a:rPr lang="en-US" sz="1200" dirty="0"/>
              <a:t>Links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44035" y="2848711"/>
            <a:ext cx="8410669" cy="826988"/>
          </a:xfrm>
          <a:prstGeom prst="roundRect">
            <a:avLst>
              <a:gd name="adj" fmla="val 96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Features</a:t>
            </a:r>
          </a:p>
          <a:p>
            <a:r>
              <a:rPr lang="en-US" sz="1600" dirty="0"/>
              <a:t>Needed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584326" y="2967968"/>
            <a:ext cx="947223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Search</a:t>
            </a:r>
          </a:p>
          <a:p>
            <a:pPr algn="ctr"/>
            <a:r>
              <a:rPr lang="en-US" sz="1200" dirty="0"/>
              <a:t>Systems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929204" y="2979709"/>
            <a:ext cx="1201323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User-Interaction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223852" y="2979709"/>
            <a:ext cx="1154794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Multimedia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586742" y="2979709"/>
            <a:ext cx="1023091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Sharing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849389" y="4142230"/>
            <a:ext cx="823834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Featured</a:t>
            </a:r>
          </a:p>
          <a:p>
            <a:pPr algn="ctr"/>
            <a:r>
              <a:rPr lang="en-US" sz="1200" dirty="0"/>
              <a:t>Articles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731631" y="4142230"/>
            <a:ext cx="64978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Movie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187265" y="4142230"/>
            <a:ext cx="874419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Event</a:t>
            </a:r>
          </a:p>
          <a:p>
            <a:pPr algn="ctr"/>
            <a:r>
              <a:rPr lang="en-US" sz="1200" dirty="0"/>
              <a:t>Calendar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143209" y="4142230"/>
            <a:ext cx="63375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Forum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73288" y="2979709"/>
            <a:ext cx="986796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Discussion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627740" y="2967969"/>
            <a:ext cx="1210880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Navigation</a:t>
            </a:r>
          </a:p>
          <a:p>
            <a:pPr algn="ctr"/>
            <a:r>
              <a:rPr lang="en-US" sz="1200" dirty="0"/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148935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44032" y="1711115"/>
            <a:ext cx="8410670" cy="796699"/>
          </a:xfrm>
          <a:prstGeom prst="roundRect">
            <a:avLst>
              <a:gd name="adj" fmla="val 96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Business </a:t>
            </a:r>
          </a:p>
          <a:p>
            <a:r>
              <a:rPr lang="en-US" sz="1600" dirty="0"/>
              <a:t>Goals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goals to technologies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84325" y="1874643"/>
            <a:ext cx="1052466" cy="48831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Usability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2720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Encouraging Participation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206548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Conveying</a:t>
            </a:r>
          </a:p>
          <a:p>
            <a:pPr algn="ctr"/>
            <a:r>
              <a:rPr lang="en-US" sz="1200" dirty="0"/>
              <a:t>The History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4036" y="4010682"/>
            <a:ext cx="8410669" cy="832918"/>
          </a:xfrm>
          <a:prstGeom prst="roundRect">
            <a:avLst>
              <a:gd name="adj" fmla="val 961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Tech</a:t>
            </a:r>
          </a:p>
          <a:p>
            <a:r>
              <a:rPr lang="en-US" sz="1600" dirty="0"/>
              <a:t>Selected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44035" y="2848711"/>
            <a:ext cx="8410669" cy="826988"/>
          </a:xfrm>
          <a:prstGeom prst="roundRect">
            <a:avLst>
              <a:gd name="adj" fmla="val 96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Features</a:t>
            </a:r>
          </a:p>
          <a:p>
            <a:r>
              <a:rPr lang="en-US" sz="1600" dirty="0"/>
              <a:t>Needed</a:t>
            </a:r>
          </a:p>
        </p:txBody>
      </p:sp>
      <p:cxnSp>
        <p:nvCxnSpPr>
          <p:cNvPr id="27" name="Straight Arrow Connector 26"/>
          <p:cNvCxnSpPr>
            <a:stCxn id="4" idx="2"/>
            <a:endCxn id="48" idx="0"/>
          </p:cNvCxnSpPr>
          <p:nvPr/>
        </p:nvCxnSpPr>
        <p:spPr>
          <a:xfrm flipH="1">
            <a:off x="2057941" y="2362954"/>
            <a:ext cx="52621" cy="60501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4" idx="2"/>
            <a:endCxn id="57" idx="0"/>
          </p:cNvCxnSpPr>
          <p:nvPr/>
        </p:nvCxnSpPr>
        <p:spPr>
          <a:xfrm>
            <a:off x="2110559" y="2362958"/>
            <a:ext cx="1122621" cy="60501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48" idx="2"/>
            <a:endCxn id="42" idx="0"/>
          </p:cNvCxnSpPr>
          <p:nvPr/>
        </p:nvCxnSpPr>
        <p:spPr>
          <a:xfrm flipH="1">
            <a:off x="1825707" y="3556443"/>
            <a:ext cx="232230" cy="585787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7" idx="2"/>
            <a:endCxn id="54" idx="0"/>
          </p:cNvCxnSpPr>
          <p:nvPr/>
        </p:nvCxnSpPr>
        <p:spPr>
          <a:xfrm>
            <a:off x="3233183" y="3556440"/>
            <a:ext cx="3391295" cy="58578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2725080" y="1874643"/>
            <a:ext cx="157531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Communication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4377354" y="1874643"/>
            <a:ext cx="1244824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Story</a:t>
            </a:r>
          </a:p>
          <a:p>
            <a:pPr algn="ctr"/>
            <a:r>
              <a:rPr lang="en-US" sz="1200" dirty="0"/>
              <a:t>Freshness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484772" y="4142230"/>
            <a:ext cx="681877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Search Engine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2227167" y="4142230"/>
            <a:ext cx="724264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Meta</a:t>
            </a:r>
          </a:p>
          <a:p>
            <a:pPr algn="ctr"/>
            <a:r>
              <a:rPr lang="en-US" sz="1200" dirty="0"/>
              <a:t>Tagging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3023858" y="4142230"/>
            <a:ext cx="63717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Forms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4452034" y="4142230"/>
            <a:ext cx="858338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Slideshow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383423" y="4142230"/>
            <a:ext cx="721982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Social Media</a:t>
            </a:r>
          </a:p>
          <a:p>
            <a:pPr algn="ctr"/>
            <a:r>
              <a:rPr lang="en-US" sz="1200" dirty="0"/>
              <a:t>Links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1584326" y="2967968"/>
            <a:ext cx="947223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Search</a:t>
            </a:r>
          </a:p>
          <a:p>
            <a:pPr algn="ctr"/>
            <a:r>
              <a:rPr lang="en-US" sz="1200" dirty="0"/>
              <a:t>Systems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929204" y="2979709"/>
            <a:ext cx="1201323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User-Interaction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5223852" y="2979709"/>
            <a:ext cx="1154794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Multimedia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586742" y="2979709"/>
            <a:ext cx="1023091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Sharing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849389" y="4142230"/>
            <a:ext cx="823834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Featured</a:t>
            </a:r>
          </a:p>
          <a:p>
            <a:pPr algn="ctr"/>
            <a:r>
              <a:rPr lang="en-US" sz="1200" dirty="0"/>
              <a:t>Articles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3731631" y="4142230"/>
            <a:ext cx="64978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Movie/</a:t>
            </a:r>
          </a:p>
          <a:p>
            <a:pPr algn="ctr"/>
            <a:r>
              <a:rPr lang="en-US" sz="1200" dirty="0"/>
              <a:t>Gallery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6187265" y="4142230"/>
            <a:ext cx="874419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Event</a:t>
            </a:r>
          </a:p>
          <a:p>
            <a:pPr algn="ctr"/>
            <a:r>
              <a:rPr lang="en-US" sz="1200" dirty="0"/>
              <a:t>Calendar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143209" y="4142230"/>
            <a:ext cx="63375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Forum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6473288" y="2979709"/>
            <a:ext cx="986796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Discussion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2627740" y="2967969"/>
            <a:ext cx="1210880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Navigation</a:t>
            </a:r>
          </a:p>
          <a:p>
            <a:pPr algn="ctr"/>
            <a:r>
              <a:rPr lang="en-US" sz="1200" dirty="0"/>
              <a:t>Tools</a:t>
            </a:r>
          </a:p>
        </p:txBody>
      </p:sp>
      <p:cxnSp>
        <p:nvCxnSpPr>
          <p:cNvPr id="58" name="Straight Arrow Connector 57"/>
          <p:cNvCxnSpPr>
            <a:stCxn id="48" idx="2"/>
            <a:endCxn id="43" idx="0"/>
          </p:cNvCxnSpPr>
          <p:nvPr/>
        </p:nvCxnSpPr>
        <p:spPr>
          <a:xfrm>
            <a:off x="2057937" y="3556443"/>
            <a:ext cx="531360" cy="585787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90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44032" y="1711115"/>
            <a:ext cx="8410670" cy="796699"/>
          </a:xfrm>
          <a:prstGeom prst="roundRect">
            <a:avLst>
              <a:gd name="adj" fmla="val 96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Business </a:t>
            </a:r>
          </a:p>
          <a:p>
            <a:r>
              <a:rPr lang="en-US" sz="1600" dirty="0"/>
              <a:t>Goals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goals to technologies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84325" y="1874643"/>
            <a:ext cx="105246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Usability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2720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Encouraging Participation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206548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Conveying</a:t>
            </a:r>
          </a:p>
          <a:p>
            <a:pPr algn="ctr"/>
            <a:r>
              <a:rPr lang="en-US" sz="1200" dirty="0"/>
              <a:t>The History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4036" y="4010682"/>
            <a:ext cx="8410669" cy="832918"/>
          </a:xfrm>
          <a:prstGeom prst="roundRect">
            <a:avLst>
              <a:gd name="adj" fmla="val 961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Tech</a:t>
            </a:r>
          </a:p>
          <a:p>
            <a:r>
              <a:rPr lang="en-US" sz="1600" dirty="0"/>
              <a:t>Selected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44035" y="2848711"/>
            <a:ext cx="8410669" cy="826988"/>
          </a:xfrm>
          <a:prstGeom prst="roundRect">
            <a:avLst>
              <a:gd name="adj" fmla="val 96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Features</a:t>
            </a:r>
          </a:p>
          <a:p>
            <a:r>
              <a:rPr lang="en-US" sz="1600" dirty="0"/>
              <a:t>Needed</a:t>
            </a:r>
          </a:p>
        </p:txBody>
      </p:sp>
      <p:cxnSp>
        <p:nvCxnSpPr>
          <p:cNvPr id="26" name="Straight Arrow Connector 25"/>
          <p:cNvCxnSpPr>
            <a:stCxn id="29" idx="2"/>
            <a:endCxn id="61" idx="0"/>
          </p:cNvCxnSpPr>
          <p:nvPr/>
        </p:nvCxnSpPr>
        <p:spPr>
          <a:xfrm>
            <a:off x="3512739" y="2362958"/>
            <a:ext cx="3472054" cy="6167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2725080" y="1874643"/>
            <a:ext cx="1575316" cy="48831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Communication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377354" y="1874643"/>
            <a:ext cx="1244824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Story</a:t>
            </a:r>
          </a:p>
          <a:p>
            <a:pPr algn="ctr"/>
            <a:r>
              <a:rPr lang="en-US" sz="1200" dirty="0"/>
              <a:t>Freshness</a:t>
            </a:r>
          </a:p>
        </p:txBody>
      </p:sp>
      <p:cxnSp>
        <p:nvCxnSpPr>
          <p:cNvPr id="39" name="Straight Arrow Connector 38"/>
          <p:cNvCxnSpPr>
            <a:stCxn id="29" idx="2"/>
            <a:endCxn id="56" idx="0"/>
          </p:cNvCxnSpPr>
          <p:nvPr/>
        </p:nvCxnSpPr>
        <p:spPr>
          <a:xfrm>
            <a:off x="3512739" y="2362958"/>
            <a:ext cx="4585546" cy="6167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  <a:endCxn id="54" idx="0"/>
          </p:cNvCxnSpPr>
          <p:nvPr/>
        </p:nvCxnSpPr>
        <p:spPr>
          <a:xfrm>
            <a:off x="3512740" y="2362958"/>
            <a:ext cx="1017128" cy="6167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54" idx="2"/>
            <a:endCxn id="75" idx="0"/>
          </p:cNvCxnSpPr>
          <p:nvPr/>
        </p:nvCxnSpPr>
        <p:spPr>
          <a:xfrm flipH="1">
            <a:off x="3342447" y="3568180"/>
            <a:ext cx="1187423" cy="57404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61" idx="2"/>
            <a:endCxn id="60" idx="0"/>
          </p:cNvCxnSpPr>
          <p:nvPr/>
        </p:nvCxnSpPr>
        <p:spPr>
          <a:xfrm>
            <a:off x="6984794" y="3568180"/>
            <a:ext cx="475293" cy="57404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56" idx="2"/>
            <a:endCxn id="52" idx="0"/>
          </p:cNvCxnSpPr>
          <p:nvPr/>
        </p:nvCxnSpPr>
        <p:spPr>
          <a:xfrm flipH="1">
            <a:off x="5744415" y="3568180"/>
            <a:ext cx="2353870" cy="57404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/>
        </p:nvSpPr>
        <p:spPr>
          <a:xfrm>
            <a:off x="1484772" y="4142230"/>
            <a:ext cx="681877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Search Engine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4452034" y="4142230"/>
            <a:ext cx="858338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Slideshow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5383423" y="4142230"/>
            <a:ext cx="721982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Social Media</a:t>
            </a:r>
          </a:p>
          <a:p>
            <a:pPr algn="ctr"/>
            <a:r>
              <a:rPr lang="en-US" sz="1200" dirty="0"/>
              <a:t>Links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1584326" y="2967968"/>
            <a:ext cx="947223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Search</a:t>
            </a:r>
          </a:p>
          <a:p>
            <a:pPr algn="ctr"/>
            <a:r>
              <a:rPr lang="en-US" sz="1200" dirty="0"/>
              <a:t>Systems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929204" y="2979709"/>
            <a:ext cx="1201323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User-Interaction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5223852" y="2979709"/>
            <a:ext cx="1154794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Multimedia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586742" y="2979709"/>
            <a:ext cx="1023091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Sharing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849389" y="4142230"/>
            <a:ext cx="823834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Featured</a:t>
            </a:r>
          </a:p>
          <a:p>
            <a:pPr algn="ctr"/>
            <a:r>
              <a:rPr lang="en-US" sz="1200" dirty="0"/>
              <a:t>Articles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6187265" y="4142230"/>
            <a:ext cx="874419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Event</a:t>
            </a:r>
          </a:p>
          <a:p>
            <a:pPr algn="ctr"/>
            <a:r>
              <a:rPr lang="en-US" sz="1200" dirty="0"/>
              <a:t>Calendar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143209" y="4142230"/>
            <a:ext cx="633753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Forum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6491394" y="2979709"/>
            <a:ext cx="986796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Discussion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2627740" y="2967969"/>
            <a:ext cx="1210880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Navigation</a:t>
            </a:r>
          </a:p>
          <a:p>
            <a:pPr algn="ctr"/>
            <a:r>
              <a:rPr lang="en-US" sz="1200" dirty="0"/>
              <a:t>Tools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2227167" y="4142230"/>
            <a:ext cx="724264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Meta</a:t>
            </a:r>
          </a:p>
          <a:p>
            <a:pPr algn="ctr"/>
            <a:r>
              <a:rPr lang="en-US" sz="1200" dirty="0"/>
              <a:t>Tagging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3023858" y="4142230"/>
            <a:ext cx="637173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Forms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3731631" y="4142230"/>
            <a:ext cx="64978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Movie/</a:t>
            </a:r>
          </a:p>
          <a:p>
            <a:pPr algn="ctr"/>
            <a:r>
              <a:rPr lang="en-US" sz="1200" dirty="0"/>
              <a:t>Gallery</a:t>
            </a:r>
          </a:p>
        </p:txBody>
      </p:sp>
    </p:spTree>
    <p:extLst>
      <p:ext uri="{BB962C8B-B14F-4D97-AF65-F5344CB8AC3E}">
        <p14:creationId xmlns:p14="http://schemas.microsoft.com/office/powerpoint/2010/main" val="47900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44032" y="1711115"/>
            <a:ext cx="8410670" cy="796699"/>
          </a:xfrm>
          <a:prstGeom prst="roundRect">
            <a:avLst>
              <a:gd name="adj" fmla="val 96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Business </a:t>
            </a:r>
          </a:p>
          <a:p>
            <a:r>
              <a:rPr lang="en-US" sz="1600" dirty="0"/>
              <a:t>Goals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goals to technologies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84325" y="1874643"/>
            <a:ext cx="105246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Usability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25080" y="1874643"/>
            <a:ext cx="157531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Communication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77354" y="1874643"/>
            <a:ext cx="1244824" cy="48831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Story</a:t>
            </a:r>
          </a:p>
          <a:p>
            <a:pPr algn="ctr"/>
            <a:r>
              <a:rPr lang="en-US" sz="1200" dirty="0"/>
              <a:t>Freshness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2720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Encouraging Participation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206548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Conveying</a:t>
            </a:r>
          </a:p>
          <a:p>
            <a:pPr algn="ctr"/>
            <a:r>
              <a:rPr lang="en-US" sz="1200" dirty="0"/>
              <a:t>The History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4036" y="4010682"/>
            <a:ext cx="8410669" cy="832918"/>
          </a:xfrm>
          <a:prstGeom prst="roundRect">
            <a:avLst>
              <a:gd name="adj" fmla="val 961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Tech</a:t>
            </a:r>
          </a:p>
          <a:p>
            <a:r>
              <a:rPr lang="en-US" sz="1600" dirty="0"/>
              <a:t>Selected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44035" y="2848711"/>
            <a:ext cx="8410669" cy="826988"/>
          </a:xfrm>
          <a:prstGeom prst="roundRect">
            <a:avLst>
              <a:gd name="adj" fmla="val 96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Features</a:t>
            </a:r>
          </a:p>
          <a:p>
            <a:r>
              <a:rPr lang="en-US" sz="1600" dirty="0"/>
              <a:t>Needed</a:t>
            </a:r>
          </a:p>
        </p:txBody>
      </p:sp>
      <p:cxnSp>
        <p:nvCxnSpPr>
          <p:cNvPr id="29" name="Straight Arrow Connector 28"/>
          <p:cNvCxnSpPr>
            <a:stCxn id="7" idx="2"/>
            <a:endCxn id="64" idx="0"/>
          </p:cNvCxnSpPr>
          <p:nvPr/>
        </p:nvCxnSpPr>
        <p:spPr>
          <a:xfrm flipH="1">
            <a:off x="3233179" y="2362958"/>
            <a:ext cx="1766586" cy="60501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1584326" y="2967968"/>
            <a:ext cx="947223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Search</a:t>
            </a:r>
          </a:p>
          <a:p>
            <a:pPr algn="ctr"/>
            <a:r>
              <a:rPr lang="en-US" sz="1200" dirty="0"/>
              <a:t>Systems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3929204" y="2979709"/>
            <a:ext cx="1201323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User-Interaction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5223852" y="2979709"/>
            <a:ext cx="1154794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Multimedia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586742" y="2979709"/>
            <a:ext cx="1023091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Sharing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6491394" y="2979709"/>
            <a:ext cx="986796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Discussion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2627740" y="2967969"/>
            <a:ext cx="1210880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Navigation</a:t>
            </a:r>
          </a:p>
          <a:p>
            <a:pPr algn="ctr"/>
            <a:r>
              <a:rPr lang="en-US" sz="1200" dirty="0"/>
              <a:t>Tools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1484772" y="4142230"/>
            <a:ext cx="681877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Search Engine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2218112" y="4142230"/>
            <a:ext cx="64176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Forms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2931052" y="4142230"/>
            <a:ext cx="729978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Gallery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4452034" y="4142230"/>
            <a:ext cx="858338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Slideshow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5383423" y="4142230"/>
            <a:ext cx="721982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Social Media</a:t>
            </a:r>
          </a:p>
          <a:p>
            <a:pPr algn="ctr"/>
            <a:r>
              <a:rPr lang="en-US" sz="1200" dirty="0"/>
              <a:t>Links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849389" y="4142230"/>
            <a:ext cx="823834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Featured</a:t>
            </a:r>
          </a:p>
          <a:p>
            <a:pPr algn="ctr"/>
            <a:r>
              <a:rPr lang="en-US" sz="1200" dirty="0"/>
              <a:t>Articles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3731631" y="4142230"/>
            <a:ext cx="64978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Movie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6187265" y="4142230"/>
            <a:ext cx="874419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Event</a:t>
            </a:r>
          </a:p>
          <a:p>
            <a:pPr algn="ctr"/>
            <a:r>
              <a:rPr lang="en-US" sz="1200" dirty="0"/>
              <a:t>Calendar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143209" y="4142230"/>
            <a:ext cx="63375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Forum</a:t>
            </a:r>
          </a:p>
        </p:txBody>
      </p:sp>
      <p:cxnSp>
        <p:nvCxnSpPr>
          <p:cNvPr id="82" name="Straight Arrow Connector 81"/>
          <p:cNvCxnSpPr>
            <a:stCxn id="64" idx="2"/>
            <a:endCxn id="75" idx="0"/>
          </p:cNvCxnSpPr>
          <p:nvPr/>
        </p:nvCxnSpPr>
        <p:spPr>
          <a:xfrm>
            <a:off x="3233183" y="3556440"/>
            <a:ext cx="5028125" cy="58578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75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44032" y="1711115"/>
            <a:ext cx="8410670" cy="796699"/>
          </a:xfrm>
          <a:prstGeom prst="roundRect">
            <a:avLst>
              <a:gd name="adj" fmla="val 96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Business </a:t>
            </a:r>
          </a:p>
          <a:p>
            <a:r>
              <a:rPr lang="en-US" sz="1600" dirty="0"/>
              <a:t>Goals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goals to technologies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84325" y="1874643"/>
            <a:ext cx="105246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Usability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25080" y="1874643"/>
            <a:ext cx="1575316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Communication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77354" y="1874643"/>
            <a:ext cx="1244824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Story</a:t>
            </a:r>
          </a:p>
          <a:p>
            <a:pPr algn="ctr"/>
            <a:r>
              <a:rPr lang="en-US" sz="1200" dirty="0"/>
              <a:t>Freshness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2720" y="1874643"/>
            <a:ext cx="1403285" cy="48831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Encouraging Participation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206548" y="1874643"/>
            <a:ext cx="1403285" cy="48831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Conveying</a:t>
            </a:r>
          </a:p>
          <a:p>
            <a:pPr algn="ctr"/>
            <a:r>
              <a:rPr lang="en-US" sz="1200" dirty="0"/>
              <a:t>The History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4036" y="4010682"/>
            <a:ext cx="8410669" cy="832918"/>
          </a:xfrm>
          <a:prstGeom prst="roundRect">
            <a:avLst>
              <a:gd name="adj" fmla="val 961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Tech</a:t>
            </a:r>
          </a:p>
          <a:p>
            <a:r>
              <a:rPr lang="en-US" sz="1600" dirty="0"/>
              <a:t>Selected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484772" y="4142230"/>
            <a:ext cx="681877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Search Engine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218112" y="4142230"/>
            <a:ext cx="641763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Forms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931052" y="4142230"/>
            <a:ext cx="729978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Gallery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52034" y="4142230"/>
            <a:ext cx="858338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Slideshow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383423" y="4142230"/>
            <a:ext cx="721982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Social Media</a:t>
            </a:r>
          </a:p>
          <a:p>
            <a:pPr algn="ctr"/>
            <a:r>
              <a:rPr lang="en-US" sz="1200" dirty="0"/>
              <a:t>Links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44035" y="2848711"/>
            <a:ext cx="8410669" cy="826988"/>
          </a:xfrm>
          <a:prstGeom prst="roundRect">
            <a:avLst>
              <a:gd name="adj" fmla="val 96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r>
              <a:rPr lang="en-US" sz="1600" dirty="0"/>
              <a:t>Features</a:t>
            </a:r>
          </a:p>
          <a:p>
            <a:r>
              <a:rPr lang="en-US" sz="1600" dirty="0"/>
              <a:t>Needed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584326" y="2967968"/>
            <a:ext cx="947223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Search</a:t>
            </a:r>
          </a:p>
          <a:p>
            <a:pPr algn="ctr"/>
            <a:r>
              <a:rPr lang="en-US" sz="1200" dirty="0"/>
              <a:t>Systems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929204" y="2979709"/>
            <a:ext cx="1201323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User-Interaction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223852" y="2979709"/>
            <a:ext cx="1154794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Multimedia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586742" y="2979709"/>
            <a:ext cx="1023091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Sharing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849389" y="4142230"/>
            <a:ext cx="823834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Featured</a:t>
            </a:r>
          </a:p>
          <a:p>
            <a:pPr algn="ctr"/>
            <a:r>
              <a:rPr lang="en-US" sz="1200" dirty="0"/>
              <a:t>Articles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731631" y="4142230"/>
            <a:ext cx="649783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Movie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187265" y="4142230"/>
            <a:ext cx="874419" cy="588475"/>
          </a:xfrm>
          <a:prstGeom prst="round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Event</a:t>
            </a:r>
          </a:p>
          <a:p>
            <a:pPr algn="ctr"/>
            <a:r>
              <a:rPr lang="en-US" sz="1200" dirty="0"/>
              <a:t>Calendar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143209" y="4142230"/>
            <a:ext cx="633753" cy="58847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16" rIns="0" bIns="45716" rtlCol="0" anchor="ctr"/>
          <a:lstStyle/>
          <a:p>
            <a:pPr algn="ctr"/>
            <a:r>
              <a:rPr lang="en-US" sz="1200" dirty="0"/>
              <a:t>Forum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91394" y="2979709"/>
            <a:ext cx="986796" cy="58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Discussion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627740" y="2967969"/>
            <a:ext cx="1210880" cy="588475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sz="1200" dirty="0"/>
              <a:t>Navigation</a:t>
            </a:r>
          </a:p>
          <a:p>
            <a:pPr algn="ctr"/>
            <a:r>
              <a:rPr lang="en-US" sz="1200" dirty="0"/>
              <a:t>Tools</a:t>
            </a:r>
          </a:p>
        </p:txBody>
      </p:sp>
      <p:cxnSp>
        <p:nvCxnSpPr>
          <p:cNvPr id="26" name="Straight Arrow Connector 25"/>
          <p:cNvCxnSpPr>
            <a:stCxn id="8" idx="2"/>
            <a:endCxn id="32" idx="0"/>
          </p:cNvCxnSpPr>
          <p:nvPr/>
        </p:nvCxnSpPr>
        <p:spPr>
          <a:xfrm flipH="1">
            <a:off x="4529870" y="2362958"/>
            <a:ext cx="1884493" cy="6167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2"/>
            <a:endCxn id="24" idx="0"/>
          </p:cNvCxnSpPr>
          <p:nvPr/>
        </p:nvCxnSpPr>
        <p:spPr>
          <a:xfrm>
            <a:off x="6414363" y="2362958"/>
            <a:ext cx="570433" cy="6167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2" idx="2"/>
            <a:endCxn id="14" idx="0"/>
          </p:cNvCxnSpPr>
          <p:nvPr/>
        </p:nvCxnSpPr>
        <p:spPr>
          <a:xfrm flipH="1">
            <a:off x="2538994" y="3568180"/>
            <a:ext cx="1990872" cy="57404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4" idx="2"/>
            <a:endCxn id="23" idx="0"/>
          </p:cNvCxnSpPr>
          <p:nvPr/>
        </p:nvCxnSpPr>
        <p:spPr>
          <a:xfrm>
            <a:off x="6984794" y="3568180"/>
            <a:ext cx="475293" cy="57404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65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TC104033937[[fn=Vapor Trail]]</Template>
  <TotalTime>499</TotalTime>
  <Words>643</Words>
  <Application>Microsoft Office PowerPoint</Application>
  <PresentationFormat>On-screen Show (16:9)</PresentationFormat>
  <Paragraphs>349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Vapor Trail</vt:lpstr>
      <vt:lpstr>Implementing Stand UP!  in Joomla</vt:lpstr>
      <vt:lpstr>OVERVEIW</vt:lpstr>
      <vt:lpstr>Feature selection process</vt:lpstr>
      <vt:lpstr>Technology selection process</vt:lpstr>
      <vt:lpstr>Business goals to technologies</vt:lpstr>
      <vt:lpstr>Business goals to technologies</vt:lpstr>
      <vt:lpstr>Business goals to technologies</vt:lpstr>
      <vt:lpstr>Business goals to technologies</vt:lpstr>
      <vt:lpstr>Business goals to technologies</vt:lpstr>
      <vt:lpstr>Business goals to technologies</vt:lpstr>
      <vt:lpstr>Showcase</vt:lpstr>
      <vt:lpstr>“Sharing” feature</vt:lpstr>
      <vt:lpstr>“Search” feature</vt:lpstr>
      <vt:lpstr>“user interaction” feature</vt:lpstr>
      <vt:lpstr>DEMO</vt:lpstr>
      <vt:lpstr>Additional features</vt:lpstr>
      <vt:lpstr>Thank you</vt:lpstr>
    </vt:vector>
  </TitlesOfParts>
  <Company>Strong Tree Custom Computers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a Website in Joomla</dc:title>
  <dc:creator>Bryon Baumstarck</dc:creator>
  <cp:lastModifiedBy>Bryon Baumstarck</cp:lastModifiedBy>
  <cp:revision>37</cp:revision>
  <dcterms:created xsi:type="dcterms:W3CDTF">2013-04-20T14:45:50Z</dcterms:created>
  <dcterms:modified xsi:type="dcterms:W3CDTF">2013-04-22T18:15:21Z</dcterms:modified>
</cp:coreProperties>
</file>