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68" r:id="rId3"/>
    <p:sldId id="258" r:id="rId4"/>
    <p:sldId id="267" r:id="rId5"/>
    <p:sldId id="257" r:id="rId6"/>
    <p:sldId id="259" r:id="rId7"/>
    <p:sldId id="260" r:id="rId8"/>
    <p:sldId id="261" r:id="rId9"/>
    <p:sldId id="262" r:id="rId10"/>
    <p:sldId id="264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74" autoAdjust="0"/>
    <p:restoredTop sz="94660"/>
  </p:normalViewPr>
  <p:slideViewPr>
    <p:cSldViewPr>
      <p:cViewPr varScale="1">
        <p:scale>
          <a:sx n="74" d="100"/>
          <a:sy n="74" d="100"/>
        </p:scale>
        <p:origin x="-9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77585-E9DF-46D6-A6BE-1692500BC2C7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3176E-1533-4089-A998-FC4E904ABD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0999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7222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3176E-1533-4089-A998-FC4E904ABD7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0AD44-8172-4F30-8F76-F6999CAC227B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B81B4-EC48-4C21-9F22-AD6241960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youtube.com/watch?v=97X1MeJVjR0" TargetMode="External"/><Relationship Id="rId4" Type="http://schemas.openxmlformats.org/officeDocument/2006/relationships/hyperlink" Target="http://click.linksynergy.com/fs-bin/click?id=6Xa4cqzKbi4&amp;subid=&amp;offerid=229293.1&amp;type=10&amp;tmpid=8432&amp;RD_PARM1=http://search.barnesandnoble.com/booksearch/isbninquiry.asp?ISBN=1400046890&amp;pdf=y&amp;z=y&amp;lkid=J14984085&amp;pubid=K118330&amp;byo=1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MaryJ\AppData\Local\Microsoft\Windows\Temporary Internet Files\Content.IE5\AF4ZRTBK\MC90043382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762000"/>
            <a:ext cx="3373580" cy="337358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828800" y="249382"/>
            <a:ext cx="5257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7030A0"/>
                </a:solidFill>
                <a:hlinkClick r:id="rId4"/>
              </a:rPr>
              <a:t>The Next Big Thing Is Really Sm</a:t>
            </a:r>
            <a:r>
              <a:rPr lang="en-US" sz="6000" b="1" dirty="0" smtClean="0">
                <a:solidFill>
                  <a:srgbClr val="7030A0"/>
                </a:solidFill>
                <a:hlinkClick r:id="rId4"/>
              </a:rPr>
              <a:t>a</a:t>
            </a:r>
            <a:r>
              <a:rPr lang="en-US" sz="8800" b="1" dirty="0" smtClean="0">
                <a:solidFill>
                  <a:srgbClr val="7030A0"/>
                </a:solidFill>
                <a:hlinkClick r:id="rId4"/>
              </a:rPr>
              <a:t>ll</a:t>
            </a:r>
            <a:endParaRPr lang="en-US" sz="8800" dirty="0">
              <a:solidFill>
                <a:srgbClr val="7030A0"/>
              </a:solidFill>
            </a:endParaRPr>
          </a:p>
        </p:txBody>
      </p:sp>
      <p:sp>
        <p:nvSpPr>
          <p:cNvPr id="9" name="Rectangle 8">
            <a:hlinkClick r:id="rId5"/>
          </p:cNvPr>
          <p:cNvSpPr/>
          <p:nvPr/>
        </p:nvSpPr>
        <p:spPr>
          <a:xfrm>
            <a:off x="0" y="40386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NANOTECHNOLOGY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9190" y="5671066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 :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	INFM620</a:t>
            </a:r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5334" y="6054253"/>
            <a:ext cx="6300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Project By </a:t>
            </a:r>
            <a:r>
              <a:rPr lang="en-US" dirty="0"/>
              <a:t>: 	</a:t>
            </a:r>
            <a:r>
              <a:rPr lang="en-US" b="1" dirty="0"/>
              <a:t>Bryon Baumstarck, Rob Dorsey,</a:t>
            </a:r>
          </a:p>
          <a:p>
            <a:r>
              <a:rPr lang="en-US" b="1" dirty="0"/>
              <a:t>	    	Mary John, Wei Zhao</a:t>
            </a:r>
          </a:p>
        </p:txBody>
      </p:sp>
    </p:spTree>
    <p:extLst>
      <p:ext uri="{BB962C8B-B14F-4D97-AF65-F5344CB8AC3E}">
        <p14:creationId xmlns:p14="http://schemas.microsoft.com/office/powerpoint/2010/main" xmlns="" val="290547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655" y="-76200"/>
            <a:ext cx="8077200" cy="132343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9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Criteria for including Nanotechnology </a:t>
            </a:r>
            <a:r>
              <a:rPr lang="en-US" dirty="0"/>
              <a:t>in </a:t>
            </a:r>
            <a:r>
              <a:rPr lang="en-US" dirty="0" smtClean="0"/>
              <a:t>IR strategy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399639"/>
            <a:ext cx="83820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lnSpc>
                <a:spcPct val="150000"/>
              </a:lnSpc>
              <a:buFont typeface="Arial" pitchFamily="34" charset="0"/>
              <a:buChar char="•"/>
              <a:defRPr sz="28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2400" dirty="0"/>
              <a:t>To identify opportunities for investing, companies should examine traditional markets and ask what unfilled needs might be addressed by nanotechnology.</a:t>
            </a:r>
          </a:p>
          <a:p>
            <a:r>
              <a:rPr lang="en-US" sz="2400" dirty="0"/>
              <a:t>Differentiation of products to create uniqueness.</a:t>
            </a:r>
          </a:p>
          <a:p>
            <a:r>
              <a:rPr lang="en-US" sz="2400" dirty="0"/>
              <a:t>Transferring </a:t>
            </a:r>
            <a:r>
              <a:rPr lang="en-US" sz="2400" dirty="0" smtClean="0"/>
              <a:t>intellectual </a:t>
            </a:r>
            <a:r>
              <a:rPr lang="en-US" sz="2400" dirty="0"/>
              <a:t>property into </a:t>
            </a:r>
            <a:r>
              <a:rPr lang="en-US" sz="2400" dirty="0" smtClean="0"/>
              <a:t>commodity.</a:t>
            </a:r>
          </a:p>
          <a:p>
            <a:r>
              <a:rPr lang="en-US" sz="2400" dirty="0" smtClean="0"/>
              <a:t>Analysis of market prior to introduction.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0874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0"/>
            <a:ext cx="7315200" cy="5386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9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Conclusion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079480"/>
            <a:ext cx="838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lnSpc>
                <a:spcPct val="150000"/>
              </a:lnSpc>
              <a:buFont typeface="Arial" pitchFamily="34" charset="0"/>
              <a:buChar char="•"/>
              <a:defRPr sz="28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2400" dirty="0" smtClean="0"/>
              <a:t>An organization with a strategically competitive mindset will find the potential offered by the use of nanotechnology greatly beneficial, despite the high cost.</a:t>
            </a:r>
          </a:p>
          <a:p>
            <a:r>
              <a:rPr lang="en-US" sz="2400" dirty="0" smtClean="0"/>
              <a:t>Organizations that do not fit this description should </a:t>
            </a:r>
            <a:r>
              <a:rPr lang="en-US" sz="2400" u="sng" dirty="0" smtClean="0"/>
              <a:t>not</a:t>
            </a:r>
            <a:r>
              <a:rPr lang="en-US" sz="2400" dirty="0" smtClean="0"/>
              <a:t> consider the use of nanotechnology, or at least not at the </a:t>
            </a:r>
            <a:r>
              <a:rPr lang="en-US" sz="2400" dirty="0"/>
              <a:t>present state of </a:t>
            </a:r>
            <a:r>
              <a:rPr lang="en-US" sz="2400" dirty="0" smtClean="0"/>
              <a:t>nanotechnology.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4800600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Ultimately, "the well-learned rule still holds: look for a market need and apply the appropriate technology, whether that be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nano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 conventional technology."</a:t>
            </a:r>
          </a:p>
        </p:txBody>
      </p:sp>
    </p:spTree>
    <p:extLst>
      <p:ext uri="{BB962C8B-B14F-4D97-AF65-F5344CB8AC3E}">
        <p14:creationId xmlns:p14="http://schemas.microsoft.com/office/powerpoint/2010/main" xmlns="" val="382850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 descr="http://us.123rf.com/400wm/400/400/panychev/panychev1104/panychev110400020/9259131-nanotechnology-relevant-words-isolated-over-white-backgro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7772400" cy="464820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6" name="TextBox 5"/>
          <p:cNvSpPr txBox="1"/>
          <p:nvPr/>
        </p:nvSpPr>
        <p:spPr>
          <a:xfrm>
            <a:off x="838200" y="5527104"/>
            <a:ext cx="7315200" cy="5386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9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8000" u="none" dirty="0" smtClean="0">
                <a:latin typeface="Aparajita" pitchFamily="34" charset="0"/>
                <a:cs typeface="Aparajita" pitchFamily="34" charset="0"/>
              </a:rPr>
              <a:t>Thank You</a:t>
            </a:r>
            <a:endParaRPr lang="en-US" sz="8000" u="none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27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8982" y="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Project</a:t>
            </a:r>
            <a:r>
              <a:rPr lang="en-US" sz="28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Outline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7924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Introduction to Nanotechnology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Industries Using Nanotechnology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Products Offered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Enterprise IR Strategy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Implications – SWOT Analysis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Required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Conditions for Nanotechnology</a:t>
            </a:r>
            <a:endParaRPr lang="en-US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Implementation Challenges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Cost </a:t>
            </a:r>
            <a:r>
              <a:rPr lang="en-US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 Benefits of Nanotechnology</a:t>
            </a:r>
            <a:endParaRPr lang="en-US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Criteria for Including 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Nanotechnology in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IR Strategy</a:t>
            </a:r>
          </a:p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Conclusion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http://www.nano.org.uk/news/images/imageE13614437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292253" y="557212"/>
            <a:ext cx="2381250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nano.org.uk/news/images/imageE13614437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319962" y="2919412"/>
            <a:ext cx="2381250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nano.org.uk/news/images/imageE13614437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62837" y="5176837"/>
            <a:ext cx="2095500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7115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523220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002060"/>
                </a:solidFill>
                <a:latin typeface="Arial" pitchFamily="34" charset="0"/>
                <a:ea typeface="+mn-ea"/>
                <a:cs typeface="Arial" pitchFamily="34" charset="0"/>
              </a:rPr>
              <a:t>What is Nanotechnology ?</a:t>
            </a:r>
          </a:p>
        </p:txBody>
      </p:sp>
      <p:sp>
        <p:nvSpPr>
          <p:cNvPr id="3" name="Rectangle 2"/>
          <p:cNvSpPr/>
          <p:nvPr/>
        </p:nvSpPr>
        <p:spPr>
          <a:xfrm>
            <a:off x="173181" y="685800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“Nanotechnology is creating</a:t>
            </a:r>
            <a:r>
              <a:rPr lang="en-US" dirty="0">
                <a:solidFill>
                  <a:srgbClr val="FF0000"/>
                </a:solidFill>
              </a:rPr>
              <a:t>, using and manipulating structures, devices, and systems that have unique properties and functions because of their </a:t>
            </a:r>
            <a:r>
              <a:rPr lang="en-US" dirty="0" smtClean="0">
                <a:solidFill>
                  <a:srgbClr val="FF0000"/>
                </a:solidFill>
              </a:rPr>
              <a:t>nanometer scale </a:t>
            </a:r>
            <a:r>
              <a:rPr lang="en-US" dirty="0">
                <a:solidFill>
                  <a:srgbClr val="FF0000"/>
                </a:solidFill>
              </a:rPr>
              <a:t>dimensions"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6362" y="1489271"/>
            <a:ext cx="75922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Examples to illustrate Nanotechnology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2001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There are 25,400,000 nanometers in an inch.</a:t>
            </a:r>
          </a:p>
          <a:p>
            <a:pPr marL="12001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sheet of newspaper is about 100,000 nanometers thick.</a:t>
            </a:r>
          </a:p>
          <a:p>
            <a:pPr marL="1200150" lvl="2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 a comparative scale, if a marble were a nanometer, then one meter would be the size of the Earth.</a:t>
            </a:r>
            <a:endParaRPr 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4636" y="3469300"/>
            <a:ext cx="9178635" cy="332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8961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990600" y="914400"/>
            <a:ext cx="7239000" cy="5638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092036" y="5181601"/>
            <a:ext cx="1524000" cy="5326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092036" y="3390514"/>
            <a:ext cx="1524000" cy="6193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092036" y="1524000"/>
            <a:ext cx="1524000" cy="609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3400" y="-76200"/>
            <a:ext cx="8077200" cy="7694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4400" b="1" u="sng" cap="none" baseline="0">
                <a:solidFill>
                  <a:srgbClr val="002060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2900" cap="all" dirty="0">
                <a:latin typeface="Arial" pitchFamily="34" charset="0"/>
                <a:cs typeface="Arial" pitchFamily="34" charset="0"/>
              </a:rPr>
              <a:t>Industries</a:t>
            </a:r>
            <a:r>
              <a:rPr lang="en-US" dirty="0"/>
              <a:t> </a:t>
            </a:r>
            <a:r>
              <a:rPr lang="en-US" sz="2900" cap="all" dirty="0">
                <a:latin typeface="Arial" pitchFamily="34" charset="0"/>
                <a:cs typeface="Arial" pitchFamily="34" charset="0"/>
              </a:rPr>
              <a:t>using Nanotechnology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077628"/>
            <a:ext cx="7848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Scientific</a:t>
            </a:r>
          </a:p>
          <a:p>
            <a:endParaRPr lang="en-US" dirty="0"/>
          </a:p>
          <a:p>
            <a:endPara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Commercial</a:t>
            </a:r>
          </a:p>
          <a:p>
            <a:endParaRPr lang="en-US" dirty="0"/>
          </a:p>
          <a:p>
            <a:endPara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Consumer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629887" y="1524000"/>
            <a:ext cx="15240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629887" y="1870364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629887" y="2001982"/>
            <a:ext cx="1524000" cy="2840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06287" y="130706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Chemistry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06287" y="168806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Physics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20142" y="2110632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Biology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06287" y="3201286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Manufacturing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27069" y="35814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Engineering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47851" y="397406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Healthcare</a:t>
            </a:r>
            <a:endParaRPr lang="en-US" sz="2000" b="1" dirty="0">
              <a:solidFill>
                <a:srgbClr val="00206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3650669" y="3399163"/>
            <a:ext cx="15240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616036" y="3738599"/>
            <a:ext cx="157941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650669" y="3930563"/>
            <a:ext cx="1565564" cy="2091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444836" y="4910601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Food Products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65618" y="5290715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Lifestyle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86400" y="5683383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Comfort</a:t>
            </a:r>
            <a:endParaRPr lang="en-US" sz="2000" b="1" dirty="0">
              <a:solidFill>
                <a:srgbClr val="00206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3650669" y="5108478"/>
            <a:ext cx="15240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3616036" y="5447914"/>
            <a:ext cx="1579415" cy="428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650669" y="5639878"/>
            <a:ext cx="1565564" cy="2091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0091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76200"/>
            <a:ext cx="8763000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algn="ctr">
              <a:spcBef>
                <a:spcPct val="0"/>
              </a:spcBef>
              <a:buNone/>
              <a:defRPr sz="28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Products Offered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299" y="1600200"/>
            <a:ext cx="157162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30636" y="1485099"/>
            <a:ext cx="25908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2412" y="105513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Foot Warmer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771206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Q-Avail Nano Powder</a:t>
            </a:r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1048205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Military-Grade Disinfectants</a:t>
            </a:r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46759" y="38100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AMD Processor</a:t>
            </a:r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71800" y="382385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Intel processor</a:t>
            </a:r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 descr="http://www.surfnanoproducts.com/uploads/top_stor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00775" y="4332696"/>
            <a:ext cx="2638425" cy="2144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957887" y="383771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Surf 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ano</a:t>
            </a:r>
            <a:endParaRPr lang="en-US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Designs for Health Q Avail Vs &lt;em&gt;Powder&lt;/em&gt; 60 Gram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9790" y="1519735"/>
            <a:ext cx="2599459" cy="211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003" y="4376148"/>
            <a:ext cx="2416559" cy="2144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http://t0.gstatic.com/images?q=tbn:ANd9GcQdIdzKaUlA6vv5PU3naGoRhKEzhJdnu9ZdaJmZUZ1emUBLsiD25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29841" y="4376148"/>
            <a:ext cx="2576945" cy="210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343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763000" cy="609600"/>
          </a:xfrm>
        </p:spPr>
        <p:txBody>
          <a:bodyPr vert="horz" lIns="91440" tIns="45720" rIns="91440" bIns="45720" rtlCol="0" anchor="t">
            <a:normAutofit fontScale="97500"/>
          </a:bodyPr>
          <a:lstStyle/>
          <a:p>
            <a:pPr algn="ctr"/>
            <a:r>
              <a:rPr lang="en-US" sz="2900" b="1" u="sng" dirty="0" smtClean="0">
                <a:solidFill>
                  <a:srgbClr val="002060"/>
                </a:solidFill>
                <a:latin typeface="Arial" pitchFamily="34" charset="0"/>
                <a:ea typeface="+mn-ea"/>
                <a:cs typeface="Arial" pitchFamily="34" charset="0"/>
              </a:rPr>
              <a:t>enterprise </a:t>
            </a:r>
            <a:r>
              <a:rPr lang="en-US" sz="2900" b="1" u="sng" dirty="0">
                <a:solidFill>
                  <a:srgbClr val="002060"/>
                </a:solidFill>
                <a:latin typeface="Arial" pitchFamily="34" charset="0"/>
                <a:ea typeface="+mn-ea"/>
                <a:cs typeface="Arial" pitchFamily="34" charset="0"/>
              </a:rPr>
              <a:t>IR </a:t>
            </a:r>
            <a:r>
              <a:rPr lang="en-US" sz="2900" b="1" u="sng" dirty="0" smtClean="0">
                <a:solidFill>
                  <a:srgbClr val="002060"/>
                </a:solidFill>
                <a:latin typeface="Arial" pitchFamily="34" charset="0"/>
                <a:ea typeface="+mn-ea"/>
                <a:cs typeface="Arial" pitchFamily="34" charset="0"/>
              </a:rPr>
              <a:t>strategy</a:t>
            </a:r>
            <a:r>
              <a:rPr lang="en-US" sz="29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9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Implications</a:t>
            </a:r>
            <a:endParaRPr lang="en-US" sz="2900" b="1" u="sng" dirty="0">
              <a:solidFill>
                <a:srgbClr val="00206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6358860"/>
              </p:ext>
            </p:extLst>
          </p:nvPr>
        </p:nvGraphicFramePr>
        <p:xfrm>
          <a:off x="228600" y="533400"/>
          <a:ext cx="8839200" cy="509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9600"/>
                <a:gridCol w="4419600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Strengths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Weaknesses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072640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0000"/>
                        </a:lnSpc>
                        <a:buAutoNum type="arabicPeriod"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Strong collaborative nature. </a:t>
                      </a:r>
                    </a:p>
                    <a:p>
                      <a:pPr marL="342900" indent="-342900" algn="l">
                        <a:lnSpc>
                          <a:spcPct val="100000"/>
                        </a:lnSpc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High capability to increase product diversification, offerings and knowledge base.</a:t>
                      </a:r>
                    </a:p>
                    <a:p>
                      <a:pPr marL="342900" indent="-342900" algn="l">
                        <a:lnSpc>
                          <a:spcPct val="100000"/>
                        </a:lnSpc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Less competition.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lnSpc>
                          <a:spcPct val="100000"/>
                        </a:lnSpc>
                        <a:buAutoNum type="arabicPeriod"/>
                      </a:pPr>
                      <a:r>
                        <a:rPr lang="en-US" sz="1800" kern="12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Internal organization impacts.</a:t>
                      </a:r>
                      <a:endParaRPr lang="en-US" dirty="0" smtClean="0"/>
                    </a:p>
                    <a:p>
                      <a:pPr marL="342900" indent="-342900" algn="just" defTabSz="914400" rtl="0" eaLnBrk="1" latinLnBrk="0" hangingPunct="1">
                        <a:lnSpc>
                          <a:spcPct val="100000"/>
                        </a:lnSpc>
                        <a:buAutoNum type="arabicPeriod"/>
                      </a:pPr>
                      <a:endParaRPr lang="en-US" sz="1800" kern="1200" baseline="0" dirty="0" smtClean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endParaRPr lang="en-US" sz="18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Opportunities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Threats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Initial nature encourages t</a:t>
                      </a: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aking advantage of governmental subsidies designed to improve the    commercialization of nanotechnology.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 organization can capture a high</a:t>
                      </a:r>
                      <a:r>
                        <a:rPr lang="en-US" sz="18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market share and leverage the</a:t>
                      </a:r>
                      <a:r>
                        <a:rPr lang="en-US" sz="18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knowledge of a worldwide scientific</a:t>
                      </a:r>
                      <a:r>
                        <a:rPr lang="en-US" sz="1800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community.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There is a possible loss of profits from a technology.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Ethical problems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Large-scale health effects</a:t>
                      </a:r>
                    </a:p>
                    <a:p>
                      <a:pPr marL="0" indent="0">
                        <a:buNone/>
                      </a:pPr>
                      <a:endParaRPr lang="en-US" sz="1800" kern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9045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-76200"/>
            <a:ext cx="87630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>
              <a:spcBef>
                <a:spcPct val="0"/>
              </a:spcBef>
              <a:buNone/>
              <a:defRPr sz="29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Required </a:t>
            </a:r>
            <a:r>
              <a:rPr lang="en-US" dirty="0" smtClean="0"/>
              <a:t>Conditions FOR NANOTECH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685800"/>
            <a:ext cx="868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Systems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processes that facilitate collaboration &amp; communication, e.g. social networks, email, collaboration systems &amp;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file-sharing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systems. 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Nanomanufacturing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R&amp;D and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infrastructure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Understanding of the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types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&amp; dimensions of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nanoscale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materials.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Specialized equipment, including scanning 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tunneling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microscope, transmission electron microscope &amp; atomic 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force microscope.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Researchers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&amp; businesses 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with access to this specialized equipment. 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Sufficient security mechanisms to protect valuable data.</a:t>
            </a:r>
            <a:endParaRPr lang="en-US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http://t2.gstatic.com/images?q=tbn:ANd9GcTaGQ08ZfK7v1b6GmTrCsOlpkHZHV56EzBePterze7XPiZCwLt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566849"/>
            <a:ext cx="4419600" cy="229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t2.gstatic.com/images?q=tbn:ANd9GcTaGQ08ZfK7v1b6GmTrCsOlpkHZHV56EzBePterze7XPiZCwLt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33900" y="4566849"/>
            <a:ext cx="4610100" cy="229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9500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0"/>
            <a:ext cx="87630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9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Implementation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762001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lnSpc>
                <a:spcPct val="150000"/>
              </a:lnSpc>
              <a:buAutoNum type="arabicPeriod"/>
              <a:defRPr sz="20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2400" dirty="0" smtClean="0"/>
              <a:t>High R&amp;D costs (expensive specialized equipment, highly skilled employees) w long development times (3-4+ yrs).</a:t>
            </a:r>
          </a:p>
          <a:p>
            <a:r>
              <a:rPr lang="en-US" sz="2400" dirty="0" smtClean="0"/>
              <a:t>Dynamic nature of nanotech results in rapid obsolescence.</a:t>
            </a:r>
            <a:endParaRPr lang="en-US" sz="2400" dirty="0"/>
          </a:p>
          <a:p>
            <a:r>
              <a:rPr lang="en-US" sz="2400" dirty="0" smtClean="0"/>
              <a:t>Uncertainty of which nanotechnology will become standard.</a:t>
            </a:r>
            <a:endParaRPr lang="en-US" sz="2400" dirty="0"/>
          </a:p>
          <a:p>
            <a:r>
              <a:rPr lang="en-US" sz="2400" dirty="0"/>
              <a:t>Competition </a:t>
            </a:r>
            <a:r>
              <a:rPr lang="en-US" sz="2400" dirty="0" smtClean="0"/>
              <a:t>f</a:t>
            </a:r>
            <a:r>
              <a:rPr lang="en-US" sz="2400" dirty="0" smtClean="0"/>
              <a:t>rom </a:t>
            </a:r>
            <a:r>
              <a:rPr lang="en-US" sz="2400" dirty="0"/>
              <a:t>other similar </a:t>
            </a:r>
            <a:r>
              <a:rPr lang="en-US" sz="2400" dirty="0" smtClean="0"/>
              <a:t>technologies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Data security concerns.</a:t>
            </a:r>
          </a:p>
          <a:p>
            <a:r>
              <a:rPr lang="en-US" sz="2400" dirty="0" smtClean="0"/>
              <a:t>Health &amp; safety concerns.</a:t>
            </a:r>
            <a:endParaRPr lang="en-US" sz="2400" dirty="0"/>
          </a:p>
        </p:txBody>
      </p:sp>
      <p:pic>
        <p:nvPicPr>
          <p:cNvPr id="3076" name="Picture 4" descr="http://t1.gstatic.com/images?q=tbn:ANd9GcRpLtkHjyWuifiaLgql7qIUoG2XiGaw4C1RLw7AMqOVhYg-xrmc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14875"/>
            <a:ext cx="2265218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t1.gstatic.com/images?q=tbn:ANd9GcRpLtkHjyWuifiaLgql7qIUoG2XiGaw4C1RLw7AMqOVhYg-xrmc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5218" y="4714875"/>
            <a:ext cx="22860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t1.gstatic.com/images?q=tbn:ANd9GcRpLtkHjyWuifiaLgql7qIUoG2XiGaw4C1RLw7AMqOVhYg-xrmc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33900" y="4714875"/>
            <a:ext cx="2334491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t1.gstatic.com/images?q=tbn:ANd9GcRpLtkHjyWuifiaLgql7qIUoG2XiGaw4C1RLw7AMqOVhYg-xrmc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714875"/>
            <a:ext cx="22860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1725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458200" cy="132343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900" b="1" u="sng" cap="all" baseline="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Cost / Benefits of Nanotechnology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685800"/>
            <a:ext cx="8534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High costs for expensive specialized equipment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High recurring maintenance costs for equipment.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Large investments of time and resources in R&amp;D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Potential for very lucrative new revenue source.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Significant government subsidies &amp; grants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 nanotech  research,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including 2013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presidential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budget.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Significant private investment capital funds available.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4" descr="http://t1.gstatic.com/images?q=tbn:ANd9GcQhXfg6FYMsJqjvpPFY6Qfj59TTDSXRznQyoS9tf8dmb8LwYSO_x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51832"/>
            <a:ext cx="9144000" cy="210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5733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Tradeshow</Template>
  <TotalTime>803</TotalTime>
  <Words>520</Words>
  <Application>Microsoft Office PowerPoint</Application>
  <PresentationFormat>On-screen Show (4:3)</PresentationFormat>
  <Paragraphs>111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Tradeshow</vt:lpstr>
      <vt:lpstr>Slide 1</vt:lpstr>
      <vt:lpstr>Slide 2</vt:lpstr>
      <vt:lpstr>What is Nanotechnology ?</vt:lpstr>
      <vt:lpstr>Slide 4</vt:lpstr>
      <vt:lpstr>Slide 5</vt:lpstr>
      <vt:lpstr>enterprise IR strategy – Implications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MaryJ</dc:creator>
  <cp:lastModifiedBy>Rob H. Dorsey</cp:lastModifiedBy>
  <cp:revision>41</cp:revision>
  <dcterms:created xsi:type="dcterms:W3CDTF">2013-05-03T23:39:19Z</dcterms:created>
  <dcterms:modified xsi:type="dcterms:W3CDTF">2013-05-07T11:02:13Z</dcterms:modified>
</cp:coreProperties>
</file>