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tiff" ContentType="image/tiff"/>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png" ContentType="image/png"/>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15"/>
  </p:notesMasterIdLst>
  <p:sldIdLst>
    <p:sldId id="256" r:id="rId2"/>
    <p:sldId id="269" r:id="rId3"/>
    <p:sldId id="266" r:id="rId4"/>
    <p:sldId id="267" r:id="rId5"/>
    <p:sldId id="275" r:id="rId6"/>
    <p:sldId id="264" r:id="rId7"/>
    <p:sldId id="270" r:id="rId8"/>
    <p:sldId id="259" r:id="rId9"/>
    <p:sldId id="260" r:id="rId10"/>
    <p:sldId id="261" r:id="rId11"/>
    <p:sldId id="262" r:id="rId12"/>
    <p:sldId id="271"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4AC83"/>
    <a:srgbClr val="00C059"/>
    <a:srgbClr val="430043"/>
    <a:srgbClr val="C4C4BC"/>
    <a:srgbClr val="BFC6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9" d="100"/>
          <a:sy n="109" d="100"/>
        </p:scale>
        <p:origin x="-6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CB419-E949-477B-A80A-B81D5AF7CD52}" type="datetimeFigureOut">
              <a:rPr lang="en-US" smtClean="0"/>
              <a:pPr/>
              <a:t>8/5/09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E0C7F-DB6F-4E2C-AB98-F400755CF7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E0C7F-DB6F-4E2C-AB98-F400755CF7E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B4A1B-5830-CB41-AC53-5B68810EC82B}" type="datetimeFigureOut">
              <a:rPr lang="en-US" smtClean="0"/>
              <a:pPr/>
              <a:t>8/5/09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B4A1B-5830-CB41-AC53-5B68810EC82B}" type="datetimeFigureOut">
              <a:rPr lang="en-US" smtClean="0"/>
              <a:pPr/>
              <a:t>8/5/09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B4A1B-5830-CB41-AC53-5B68810EC82B}" type="datetimeFigureOut">
              <a:rPr lang="en-US" smtClean="0"/>
              <a:pPr/>
              <a:t>8/5/09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B4A1B-5830-CB41-AC53-5B68810EC82B}" type="datetimeFigureOut">
              <a:rPr lang="en-US" smtClean="0"/>
              <a:pPr/>
              <a:t>8/5/09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B4A1B-5830-CB41-AC53-5B68810EC82B}" type="datetimeFigureOut">
              <a:rPr lang="en-US" smtClean="0"/>
              <a:pPr/>
              <a:t>8/5/09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B4A1B-5830-CB41-AC53-5B68810EC82B}" type="datetimeFigureOut">
              <a:rPr lang="en-US" smtClean="0"/>
              <a:pPr/>
              <a:t>8/5/09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B4A1B-5830-CB41-AC53-5B68810EC82B}" type="datetimeFigureOut">
              <a:rPr lang="en-US" smtClean="0"/>
              <a:pPr/>
              <a:t>8/5/09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B4A1B-5830-CB41-AC53-5B68810EC82B}" type="datetimeFigureOut">
              <a:rPr lang="en-US" smtClean="0"/>
              <a:pPr/>
              <a:t>8/5/09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B4A1B-5830-CB41-AC53-5B68810EC82B}" type="datetimeFigureOut">
              <a:rPr lang="en-US" smtClean="0"/>
              <a:pPr/>
              <a:t>8/5/09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B4A1B-5830-CB41-AC53-5B68810EC82B}" type="datetimeFigureOut">
              <a:rPr lang="en-US" smtClean="0"/>
              <a:pPr/>
              <a:t>8/5/09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B4A1B-5830-CB41-AC53-5B68810EC82B}" type="datetimeFigureOut">
              <a:rPr lang="en-US" smtClean="0"/>
              <a:pPr/>
              <a:t>8/5/09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C6B2E-8A4D-3742-B9F4-FDBE094DC2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B4A1B-5830-CB41-AC53-5B68810EC82B}" type="datetimeFigureOut">
              <a:rPr lang="en-US" smtClean="0"/>
              <a:pPr/>
              <a:t>8/5/09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C6B2E-8A4D-3742-B9F4-FDBE094DC2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hyperlink" Target="http://mplnet.gsfc.nasa.gov/dat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 Id="rId5"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5029200"/>
          </a:xfrm>
        </p:spPr>
        <p:txBody>
          <a:bodyPr>
            <a:noAutofit/>
          </a:bodyPr>
          <a:lstStyle/>
          <a:p>
            <a:r>
              <a:rPr lang="en-US" sz="2000" dirty="0" smtClean="0">
                <a:solidFill>
                  <a:schemeClr val="bg1"/>
                </a:solidFill>
              </a:rPr>
              <a:t>Summer </a:t>
            </a:r>
            <a:r>
              <a:rPr lang="en-US" sz="2000" dirty="0">
                <a:solidFill>
                  <a:schemeClr val="bg1"/>
                </a:solidFill>
              </a:rPr>
              <a:t>Institute in Earth Sciences 2009</a:t>
            </a:r>
            <a:r>
              <a:rPr lang="en-US" sz="1200" dirty="0">
                <a:solidFill>
                  <a:schemeClr val="bg1"/>
                </a:solidFill>
              </a:rPr>
              <a:t/>
            </a:r>
            <a:br>
              <a:rPr lang="en-US" sz="1200" dirty="0">
                <a:solidFill>
                  <a:schemeClr val="bg1"/>
                </a:solidFill>
              </a:rPr>
            </a:br>
            <a:r>
              <a:rPr lang="en-US" sz="1200" dirty="0">
                <a:solidFill>
                  <a:schemeClr val="bg1"/>
                </a:solidFill>
              </a:rPr>
              <a:t> </a:t>
            </a:r>
            <a:br>
              <a:rPr lang="en-US" sz="1200" dirty="0">
                <a:solidFill>
                  <a:schemeClr val="bg1"/>
                </a:solidFill>
              </a:rPr>
            </a:br>
            <a:r>
              <a:rPr lang="en-US" sz="1200" dirty="0">
                <a:solidFill>
                  <a:schemeClr val="bg1"/>
                </a:solidFill>
              </a:rPr>
              <a:t> </a:t>
            </a:r>
            <a:r>
              <a:rPr lang="en-US" sz="1200" dirty="0" smtClean="0">
                <a:solidFill>
                  <a:schemeClr val="bg1"/>
                </a:solidFill>
              </a:rPr>
              <a:t/>
            </a:r>
            <a:br>
              <a:rPr lang="en-US" sz="1200" dirty="0" smtClean="0">
                <a:solidFill>
                  <a:schemeClr val="bg1"/>
                </a:solidFill>
              </a:rPr>
            </a:br>
            <a:r>
              <a:rPr lang="en-US" sz="2400" dirty="0" smtClean="0">
                <a:solidFill>
                  <a:schemeClr val="bg1"/>
                </a:solidFill>
              </a:rPr>
              <a:t>Comparison of GEOS-5 Model to MPLNET Aerosol Data</a:t>
            </a:r>
            <a:r>
              <a:rPr lang="en-US" sz="1200" dirty="0" smtClean="0">
                <a:solidFill>
                  <a:schemeClr val="bg1"/>
                </a:solidFill>
              </a:rPr>
              <a:t/>
            </a:r>
            <a:br>
              <a:rPr lang="en-US" sz="1200" dirty="0" smtClean="0">
                <a:solidFill>
                  <a:schemeClr val="bg1"/>
                </a:solidFill>
              </a:rPr>
            </a:br>
            <a:r>
              <a:rPr lang="en-US" sz="1200" dirty="0" smtClean="0">
                <a:solidFill>
                  <a:schemeClr val="bg1"/>
                </a:solidFill>
              </a:rPr>
              <a:t>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r>
              <a:rPr lang="en-US" sz="1200" dirty="0" smtClean="0">
                <a:solidFill>
                  <a:schemeClr val="bg1"/>
                </a:solidFill>
              </a:rPr>
              <a:t/>
            </a:r>
            <a:br>
              <a:rPr lang="en-US" sz="1200" dirty="0" smtClean="0">
                <a:solidFill>
                  <a:schemeClr val="bg1"/>
                </a:solidFill>
              </a:rPr>
            </a:br>
            <a:r>
              <a:rPr lang="en-US" sz="1600" b="1" dirty="0" smtClean="0">
                <a:solidFill>
                  <a:schemeClr val="bg1"/>
                </a:solidFill>
              </a:rPr>
              <a:t>Bryon J. Baumstarck</a:t>
            </a:r>
            <a:r>
              <a:rPr lang="en-US" sz="1600" dirty="0" smtClean="0">
                <a:solidFill>
                  <a:schemeClr val="bg1"/>
                </a:solidFill>
              </a:rPr>
              <a:t/>
            </a:r>
            <a:br>
              <a:rPr lang="en-US" sz="1600" dirty="0" smtClean="0">
                <a:solidFill>
                  <a:schemeClr val="bg1"/>
                </a:solidFill>
              </a:rPr>
            </a:br>
            <a:r>
              <a:rPr lang="en-US" sz="1600" i="1" dirty="0" smtClean="0">
                <a:solidFill>
                  <a:schemeClr val="bg1"/>
                </a:solidFill>
              </a:rPr>
              <a:t>Departments of Physics, Computer Science, and Mathematics</a:t>
            </a:r>
            <a:r>
              <a:rPr lang="en-US" sz="1600" dirty="0" smtClean="0">
                <a:solidFill>
                  <a:schemeClr val="bg1"/>
                </a:solidFill>
              </a:rPr>
              <a:t/>
            </a:r>
            <a:br>
              <a:rPr lang="en-US" sz="1600" dirty="0" smtClean="0">
                <a:solidFill>
                  <a:schemeClr val="bg1"/>
                </a:solidFill>
              </a:rPr>
            </a:br>
            <a:r>
              <a:rPr lang="en-US" sz="1600" i="1" dirty="0" smtClean="0">
                <a:solidFill>
                  <a:schemeClr val="bg1"/>
                </a:solidFill>
              </a:rPr>
              <a:t>Rocky Mountain College, Billings, Montana</a:t>
            </a:r>
            <a:r>
              <a:rPr lang="en-US" sz="1600" dirty="0" smtClean="0">
                <a:solidFill>
                  <a:schemeClr val="bg1"/>
                </a:solidFill>
              </a:rPr>
              <a:t/>
            </a:r>
            <a:br>
              <a:rPr lang="en-US" sz="1600" dirty="0" smtClean="0">
                <a:solidFill>
                  <a:schemeClr val="bg1"/>
                </a:solidFill>
              </a:rPr>
            </a:br>
            <a:r>
              <a:rPr lang="en-US" sz="1600" dirty="0" smtClean="0">
                <a:solidFill>
                  <a:schemeClr val="bg1"/>
                </a:solidFill>
              </a:rPr>
              <a:t> </a:t>
            </a:r>
            <a:br>
              <a:rPr lang="en-US" sz="1600" dirty="0" smtClean="0">
                <a:solidFill>
                  <a:schemeClr val="bg1"/>
                </a:solidFill>
              </a:rPr>
            </a:br>
            <a:r>
              <a:rPr lang="en-US" sz="1600" dirty="0" smtClean="0">
                <a:solidFill>
                  <a:schemeClr val="bg1"/>
                </a:solidFill>
              </a:rPr>
              <a:t> </a:t>
            </a:r>
            <a:br>
              <a:rPr lang="en-US" sz="1600" dirty="0" smtClean="0">
                <a:solidFill>
                  <a:schemeClr val="bg1"/>
                </a:solidFill>
              </a:rPr>
            </a:br>
            <a:r>
              <a:rPr lang="en-US" sz="1600" b="1" dirty="0" smtClean="0">
                <a:solidFill>
                  <a:schemeClr val="bg1"/>
                </a:solidFill>
              </a:rPr>
              <a:t>Mentor: Dr. Peter Colarco</a:t>
            </a:r>
            <a:r>
              <a:rPr lang="en-US" sz="1600" dirty="0" smtClean="0">
                <a:solidFill>
                  <a:schemeClr val="bg1"/>
                </a:solidFill>
              </a:rPr>
              <a:t/>
            </a:r>
            <a:br>
              <a:rPr lang="en-US" sz="1600" dirty="0" smtClean="0">
                <a:solidFill>
                  <a:schemeClr val="bg1"/>
                </a:solidFill>
              </a:rPr>
            </a:br>
            <a:r>
              <a:rPr lang="en-US" sz="1600" i="1" dirty="0" smtClean="0">
                <a:solidFill>
                  <a:schemeClr val="bg1"/>
                </a:solidFill>
              </a:rPr>
              <a:t>Atmospheric Chemistry and Dynamics Branch</a:t>
            </a:r>
            <a:r>
              <a:rPr lang="en-US" sz="1600" dirty="0" smtClean="0">
                <a:solidFill>
                  <a:schemeClr val="bg1"/>
                </a:solidFill>
              </a:rPr>
              <a:t/>
            </a:r>
            <a:br>
              <a:rPr lang="en-US" sz="1600" dirty="0" smtClean="0">
                <a:solidFill>
                  <a:schemeClr val="bg1"/>
                </a:solidFill>
              </a:rPr>
            </a:br>
            <a:r>
              <a:rPr lang="en-US" sz="1600" i="1" dirty="0" smtClean="0">
                <a:solidFill>
                  <a:schemeClr val="bg1"/>
                </a:solidFill>
              </a:rPr>
              <a:t>Code 613.3</a:t>
            </a:r>
            <a:r>
              <a:rPr lang="en-US" sz="1600" dirty="0" smtClean="0">
                <a:solidFill>
                  <a:schemeClr val="bg1"/>
                </a:solidFill>
              </a:rPr>
              <a:t/>
            </a:r>
            <a:br>
              <a:rPr lang="en-US" sz="1600" dirty="0" smtClean="0">
                <a:solidFill>
                  <a:schemeClr val="bg1"/>
                </a:solidFill>
              </a:rPr>
            </a:br>
            <a:r>
              <a:rPr lang="en-US" sz="1600" i="1" dirty="0" smtClean="0">
                <a:solidFill>
                  <a:schemeClr val="bg1"/>
                </a:solidFill>
              </a:rPr>
              <a:t>NASA Goddard Space Flight Center, Greenbelt, Maryland</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x_range_output.png"/>
          <p:cNvPicPr>
            <a:picLocks noChangeAspect="1"/>
          </p:cNvPicPr>
          <p:nvPr/>
        </p:nvPicPr>
        <p:blipFill>
          <a:blip r:embed="rId2"/>
          <a:stretch>
            <a:fillRect/>
          </a:stretch>
        </p:blipFill>
        <p:spPr>
          <a:xfrm>
            <a:off x="704241" y="1219200"/>
            <a:ext cx="7677759" cy="2743200"/>
          </a:xfrm>
          <a:prstGeom prst="rect">
            <a:avLst/>
          </a:prstGeom>
        </p:spPr>
      </p:pic>
      <p:pic>
        <p:nvPicPr>
          <p:cNvPr id="5" name="Picture 4" descr="ex_model_output.png"/>
          <p:cNvPicPr>
            <a:picLocks noChangeAspect="1"/>
          </p:cNvPicPr>
          <p:nvPr/>
        </p:nvPicPr>
        <p:blipFill>
          <a:blip r:embed="rId3"/>
          <a:stretch>
            <a:fillRect/>
          </a:stretch>
        </p:blipFill>
        <p:spPr>
          <a:xfrm>
            <a:off x="704238" y="4038600"/>
            <a:ext cx="7677762" cy="2743200"/>
          </a:xfrm>
          <a:prstGeom prst="rect">
            <a:avLst/>
          </a:prstGeom>
        </p:spPr>
      </p:pic>
      <p:sp>
        <p:nvSpPr>
          <p:cNvPr id="8" name="TextBox 7"/>
          <p:cNvSpPr txBox="1"/>
          <p:nvPr/>
        </p:nvSpPr>
        <p:spPr>
          <a:xfrm>
            <a:off x="1143000" y="76200"/>
            <a:ext cx="6781800" cy="830997"/>
          </a:xfrm>
          <a:prstGeom prst="rect">
            <a:avLst/>
          </a:prstGeom>
          <a:noFill/>
        </p:spPr>
        <p:txBody>
          <a:bodyPr wrap="square" rtlCol="0">
            <a:spAutoFit/>
          </a:bodyPr>
          <a:lstStyle/>
          <a:p>
            <a:pPr algn="ctr"/>
            <a:r>
              <a:rPr lang="en-US" sz="2400" dirty="0" smtClean="0"/>
              <a:t>MPLNET vs. GEOS-5: Aerosol Extinction.</a:t>
            </a:r>
          </a:p>
          <a:p>
            <a:pPr algn="ctr"/>
            <a:r>
              <a:rPr lang="en-US" sz="2400" dirty="0" smtClean="0"/>
              <a:t>April 2008.</a:t>
            </a:r>
            <a:endParaRPr lang="en-US" sz="2400" dirty="0"/>
          </a:p>
        </p:txBody>
      </p:sp>
      <p:sp>
        <p:nvSpPr>
          <p:cNvPr id="6" name="TextBox 5"/>
          <p:cNvSpPr txBox="1"/>
          <p:nvPr/>
        </p:nvSpPr>
        <p:spPr>
          <a:xfrm>
            <a:off x="8077200" y="1447800"/>
            <a:ext cx="1066800" cy="369332"/>
          </a:xfrm>
          <a:prstGeom prst="rect">
            <a:avLst/>
          </a:prstGeom>
          <a:noFill/>
        </p:spPr>
        <p:txBody>
          <a:bodyPr wrap="square" rtlCol="0">
            <a:spAutoFit/>
          </a:bodyPr>
          <a:lstStyle/>
          <a:p>
            <a:r>
              <a:rPr lang="en-US" dirty="0" smtClean="0"/>
              <a:t>MPLNET</a:t>
            </a:r>
            <a:endParaRPr lang="en-US" dirty="0"/>
          </a:p>
        </p:txBody>
      </p:sp>
      <p:sp>
        <p:nvSpPr>
          <p:cNvPr id="7" name="TextBox 6"/>
          <p:cNvSpPr txBox="1"/>
          <p:nvPr/>
        </p:nvSpPr>
        <p:spPr>
          <a:xfrm>
            <a:off x="8077200" y="4267200"/>
            <a:ext cx="1066800" cy="369332"/>
          </a:xfrm>
          <a:prstGeom prst="rect">
            <a:avLst/>
          </a:prstGeom>
          <a:noFill/>
        </p:spPr>
        <p:txBody>
          <a:bodyPr wrap="square" rtlCol="0">
            <a:spAutoFit/>
          </a:bodyPr>
          <a:lstStyle/>
          <a:p>
            <a:r>
              <a:rPr lang="en-US" dirty="0" smtClean="0"/>
              <a:t>GEOS-5</a:t>
            </a:r>
            <a:endParaRPr lang="en-US" dirty="0"/>
          </a:p>
        </p:txBody>
      </p:sp>
      <p:cxnSp>
        <p:nvCxnSpPr>
          <p:cNvPr id="9" name="Straight Arrow Connector 8"/>
          <p:cNvCxnSpPr/>
          <p:nvPr/>
        </p:nvCxnSpPr>
        <p:spPr>
          <a:xfrm rot="5400000">
            <a:off x="-567829" y="3771106"/>
            <a:ext cx="1905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00" y="3048000"/>
            <a:ext cx="461665" cy="1371600"/>
          </a:xfrm>
          <a:prstGeom prst="rect">
            <a:avLst/>
          </a:prstGeom>
          <a:noFill/>
        </p:spPr>
        <p:txBody>
          <a:bodyPr vert="vert270" wrap="square" rtlCol="0">
            <a:spAutoFit/>
          </a:bodyPr>
          <a:lstStyle/>
          <a:p>
            <a:r>
              <a:rPr lang="en-US" dirty="0" smtClean="0"/>
              <a:t>Altitude (km)</a:t>
            </a:r>
            <a:endParaRPr lang="en-US" dirty="0"/>
          </a:p>
        </p:txBody>
      </p:sp>
      <p:cxnSp>
        <p:nvCxnSpPr>
          <p:cNvPr id="11" name="Straight Arrow Connector 10"/>
          <p:cNvCxnSpPr/>
          <p:nvPr/>
        </p:nvCxnSpPr>
        <p:spPr>
          <a:xfrm rot="10800000">
            <a:off x="381000" y="3884611"/>
            <a:ext cx="19065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9348" y="3833302"/>
            <a:ext cx="2900065" cy="369332"/>
          </a:xfrm>
          <a:prstGeom prst="rect">
            <a:avLst/>
          </a:prstGeom>
          <a:noFill/>
        </p:spPr>
        <p:txBody>
          <a:bodyPr vert="horz" wrap="square" rtlCol="0">
            <a:spAutoFit/>
          </a:bodyPr>
          <a:lstStyle/>
          <a:p>
            <a:r>
              <a:rPr lang="en-US" dirty="0" smtClean="0"/>
              <a:t>Day of year (April 1</a:t>
            </a:r>
            <a:r>
              <a:rPr lang="en-US" baseline="30000" dirty="0" smtClean="0"/>
              <a:t>st</a:t>
            </a:r>
            <a:r>
              <a:rPr lang="en-US" dirty="0" smtClean="0"/>
              <a:t>, 2008)</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d_range_output.png"/>
          <p:cNvPicPr>
            <a:picLocks noChangeAspect="1"/>
          </p:cNvPicPr>
          <p:nvPr/>
        </p:nvPicPr>
        <p:blipFill>
          <a:blip r:embed="rId2"/>
          <a:stretch>
            <a:fillRect/>
          </a:stretch>
        </p:blipFill>
        <p:spPr>
          <a:xfrm>
            <a:off x="704239" y="1219200"/>
            <a:ext cx="7677761" cy="2743200"/>
          </a:xfrm>
          <a:prstGeom prst="rect">
            <a:avLst/>
          </a:prstGeom>
        </p:spPr>
      </p:pic>
      <p:pic>
        <p:nvPicPr>
          <p:cNvPr id="7" name="Picture 6" descr="tau_model_output.png"/>
          <p:cNvPicPr>
            <a:picLocks noChangeAspect="1"/>
          </p:cNvPicPr>
          <p:nvPr/>
        </p:nvPicPr>
        <p:blipFill>
          <a:blip r:embed="rId3"/>
          <a:stretch>
            <a:fillRect/>
          </a:stretch>
        </p:blipFill>
        <p:spPr>
          <a:xfrm>
            <a:off x="704239" y="4038600"/>
            <a:ext cx="7677761" cy="2743200"/>
          </a:xfrm>
          <a:prstGeom prst="rect">
            <a:avLst/>
          </a:prstGeom>
        </p:spPr>
      </p:pic>
      <p:sp>
        <p:nvSpPr>
          <p:cNvPr id="8" name="TextBox 7"/>
          <p:cNvSpPr txBox="1"/>
          <p:nvPr/>
        </p:nvSpPr>
        <p:spPr>
          <a:xfrm>
            <a:off x="990600" y="76200"/>
            <a:ext cx="7239000" cy="830997"/>
          </a:xfrm>
          <a:prstGeom prst="rect">
            <a:avLst/>
          </a:prstGeom>
          <a:noFill/>
        </p:spPr>
        <p:txBody>
          <a:bodyPr wrap="square" rtlCol="0">
            <a:spAutoFit/>
          </a:bodyPr>
          <a:lstStyle/>
          <a:p>
            <a:pPr algn="ctr"/>
            <a:r>
              <a:rPr lang="en-US" sz="2400" dirty="0" smtClean="0"/>
              <a:t>MPLNET vs. GEOS-5: Cumulative Aerosol Optical Depth.</a:t>
            </a:r>
          </a:p>
          <a:p>
            <a:pPr algn="ctr"/>
            <a:r>
              <a:rPr lang="en-US" sz="2400" dirty="0" smtClean="0"/>
              <a:t>April 2008</a:t>
            </a:r>
            <a:endParaRPr lang="en-US" sz="2400" dirty="0"/>
          </a:p>
        </p:txBody>
      </p:sp>
      <p:cxnSp>
        <p:nvCxnSpPr>
          <p:cNvPr id="6" name="Straight Arrow Connector 5"/>
          <p:cNvCxnSpPr/>
          <p:nvPr/>
        </p:nvCxnSpPr>
        <p:spPr>
          <a:xfrm rot="5400000">
            <a:off x="2552701" y="4914900"/>
            <a:ext cx="2362200"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33800" y="3810000"/>
            <a:ext cx="2438400" cy="369332"/>
          </a:xfrm>
          <a:prstGeom prst="rect">
            <a:avLst/>
          </a:prstGeom>
          <a:noFill/>
        </p:spPr>
        <p:txBody>
          <a:bodyPr wrap="square" rtlCol="0">
            <a:spAutoFit/>
          </a:bodyPr>
          <a:lstStyle/>
          <a:p>
            <a:r>
              <a:rPr lang="en-US" dirty="0" smtClean="0"/>
              <a:t>Possible correlation?</a:t>
            </a:r>
            <a:endParaRPr lang="en-US" dirty="0"/>
          </a:p>
        </p:txBody>
      </p:sp>
      <p:sp>
        <p:nvSpPr>
          <p:cNvPr id="9" name="TextBox 8"/>
          <p:cNvSpPr txBox="1"/>
          <p:nvPr/>
        </p:nvSpPr>
        <p:spPr>
          <a:xfrm>
            <a:off x="8077200" y="1447800"/>
            <a:ext cx="1066800" cy="369332"/>
          </a:xfrm>
          <a:prstGeom prst="rect">
            <a:avLst/>
          </a:prstGeom>
          <a:noFill/>
        </p:spPr>
        <p:txBody>
          <a:bodyPr wrap="square" rtlCol="0">
            <a:spAutoFit/>
          </a:bodyPr>
          <a:lstStyle/>
          <a:p>
            <a:r>
              <a:rPr lang="en-US" dirty="0" smtClean="0"/>
              <a:t>MPLNET</a:t>
            </a:r>
            <a:endParaRPr lang="en-US" dirty="0"/>
          </a:p>
        </p:txBody>
      </p:sp>
      <p:sp>
        <p:nvSpPr>
          <p:cNvPr id="11" name="TextBox 10"/>
          <p:cNvSpPr txBox="1"/>
          <p:nvPr/>
        </p:nvSpPr>
        <p:spPr>
          <a:xfrm>
            <a:off x="8077200" y="4267200"/>
            <a:ext cx="1066800" cy="369332"/>
          </a:xfrm>
          <a:prstGeom prst="rect">
            <a:avLst/>
          </a:prstGeom>
          <a:noFill/>
        </p:spPr>
        <p:txBody>
          <a:bodyPr wrap="square" rtlCol="0">
            <a:spAutoFit/>
          </a:bodyPr>
          <a:lstStyle/>
          <a:p>
            <a:r>
              <a:rPr lang="en-US" dirty="0" smtClean="0"/>
              <a:t>GEOS-5</a:t>
            </a:r>
            <a:endParaRPr lang="en-US" dirty="0"/>
          </a:p>
        </p:txBody>
      </p:sp>
      <p:cxnSp>
        <p:nvCxnSpPr>
          <p:cNvPr id="12" name="Straight Arrow Connector 11"/>
          <p:cNvCxnSpPr/>
          <p:nvPr/>
        </p:nvCxnSpPr>
        <p:spPr>
          <a:xfrm rot="5400000">
            <a:off x="-567829" y="3771106"/>
            <a:ext cx="1905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6200" y="3048000"/>
            <a:ext cx="461665" cy="1371600"/>
          </a:xfrm>
          <a:prstGeom prst="rect">
            <a:avLst/>
          </a:prstGeom>
          <a:noFill/>
        </p:spPr>
        <p:txBody>
          <a:bodyPr vert="vert270" wrap="square" rtlCol="0">
            <a:spAutoFit/>
          </a:bodyPr>
          <a:lstStyle/>
          <a:p>
            <a:r>
              <a:rPr lang="en-US" dirty="0" smtClean="0"/>
              <a:t>Altitude (km)</a:t>
            </a:r>
            <a:endParaRPr lang="en-US" dirty="0"/>
          </a:p>
        </p:txBody>
      </p:sp>
      <p:cxnSp>
        <p:nvCxnSpPr>
          <p:cNvPr id="14" name="Straight Arrow Connector 13"/>
          <p:cNvCxnSpPr/>
          <p:nvPr/>
        </p:nvCxnSpPr>
        <p:spPr>
          <a:xfrm rot="10800000">
            <a:off x="381000" y="3884611"/>
            <a:ext cx="19065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9348" y="3839596"/>
            <a:ext cx="2900065" cy="369332"/>
          </a:xfrm>
          <a:prstGeom prst="rect">
            <a:avLst/>
          </a:prstGeom>
          <a:noFill/>
        </p:spPr>
        <p:txBody>
          <a:bodyPr vert="horz" wrap="square" rtlCol="0">
            <a:spAutoFit/>
          </a:bodyPr>
          <a:lstStyle/>
          <a:p>
            <a:r>
              <a:rPr lang="en-US" dirty="0" smtClean="0"/>
              <a:t>Day of year (April 1</a:t>
            </a:r>
            <a:r>
              <a:rPr lang="en-US" baseline="30000" dirty="0" smtClean="0"/>
              <a:t>st</a:t>
            </a:r>
            <a:r>
              <a:rPr lang="en-US" dirty="0" smtClean="0"/>
              <a:t>, 2008)</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09800" y="304800"/>
            <a:ext cx="4648200" cy="461665"/>
          </a:xfrm>
          <a:prstGeom prst="rect">
            <a:avLst/>
          </a:prstGeom>
          <a:noFill/>
        </p:spPr>
        <p:txBody>
          <a:bodyPr wrap="square" rtlCol="0">
            <a:spAutoFit/>
          </a:bodyPr>
          <a:lstStyle/>
          <a:p>
            <a:pPr algn="ctr"/>
            <a:r>
              <a:rPr lang="en-US" sz="2400" dirty="0" smtClean="0"/>
              <a:t>In conclusion…</a:t>
            </a:r>
            <a:endParaRPr lang="en-US" sz="2400" dirty="0"/>
          </a:p>
        </p:txBody>
      </p:sp>
      <p:sp>
        <p:nvSpPr>
          <p:cNvPr id="5" name="TextBox 4"/>
          <p:cNvSpPr txBox="1"/>
          <p:nvPr/>
        </p:nvSpPr>
        <p:spPr>
          <a:xfrm>
            <a:off x="457200" y="1066800"/>
            <a:ext cx="2209800" cy="1477328"/>
          </a:xfrm>
          <a:prstGeom prst="rect">
            <a:avLst/>
          </a:prstGeom>
          <a:noFill/>
        </p:spPr>
        <p:txBody>
          <a:bodyPr wrap="square" rtlCol="0" anchor="ctr">
            <a:spAutoFit/>
          </a:bodyPr>
          <a:lstStyle/>
          <a:p>
            <a:pPr algn="ctr"/>
            <a:r>
              <a:rPr lang="en-US" dirty="0" smtClean="0"/>
              <a:t>The model is underestimating the MPLNET backscatter, extinction, and AOD values.</a:t>
            </a:r>
            <a:endParaRPr lang="en-US" dirty="0"/>
          </a:p>
        </p:txBody>
      </p:sp>
      <p:sp>
        <p:nvSpPr>
          <p:cNvPr id="7" name="TextBox 6"/>
          <p:cNvSpPr txBox="1"/>
          <p:nvPr/>
        </p:nvSpPr>
        <p:spPr>
          <a:xfrm>
            <a:off x="2438400" y="2819400"/>
            <a:ext cx="4114800" cy="461665"/>
          </a:xfrm>
          <a:prstGeom prst="rect">
            <a:avLst/>
          </a:prstGeom>
          <a:noFill/>
        </p:spPr>
        <p:txBody>
          <a:bodyPr wrap="square" rtlCol="0">
            <a:spAutoFit/>
          </a:bodyPr>
          <a:lstStyle/>
          <a:p>
            <a:pPr algn="ctr"/>
            <a:r>
              <a:rPr lang="en-US" sz="2400" dirty="0" smtClean="0"/>
              <a:t>Future projects…</a:t>
            </a:r>
            <a:endParaRPr lang="en-US" sz="2400" dirty="0"/>
          </a:p>
        </p:txBody>
      </p:sp>
      <p:sp>
        <p:nvSpPr>
          <p:cNvPr id="8" name="TextBox 7"/>
          <p:cNvSpPr txBox="1"/>
          <p:nvPr/>
        </p:nvSpPr>
        <p:spPr>
          <a:xfrm>
            <a:off x="1295400" y="5791200"/>
            <a:ext cx="6553200" cy="646331"/>
          </a:xfrm>
          <a:prstGeom prst="rect">
            <a:avLst/>
          </a:prstGeom>
          <a:noFill/>
        </p:spPr>
        <p:txBody>
          <a:bodyPr wrap="square" rtlCol="0">
            <a:spAutoFit/>
          </a:bodyPr>
          <a:lstStyle/>
          <a:p>
            <a:r>
              <a:rPr lang="en-US" dirty="0" smtClean="0"/>
              <a:t>Connect individual site’s data into a mosaic to get a more accurate analysis of aerosol long-range transport.</a:t>
            </a:r>
            <a:endParaRPr lang="en-US" dirty="0"/>
          </a:p>
        </p:txBody>
      </p:sp>
      <p:sp>
        <p:nvSpPr>
          <p:cNvPr id="9" name="TextBox 8"/>
          <p:cNvSpPr txBox="1"/>
          <p:nvPr/>
        </p:nvSpPr>
        <p:spPr>
          <a:xfrm>
            <a:off x="3429000" y="1066800"/>
            <a:ext cx="2133600" cy="1200329"/>
          </a:xfrm>
          <a:prstGeom prst="rect">
            <a:avLst/>
          </a:prstGeom>
          <a:noFill/>
        </p:spPr>
        <p:txBody>
          <a:bodyPr wrap="square" rtlCol="0" anchor="ctr">
            <a:spAutoFit/>
          </a:bodyPr>
          <a:lstStyle/>
          <a:p>
            <a:pPr algn="ctr"/>
            <a:r>
              <a:rPr lang="en-US" dirty="0" smtClean="0"/>
              <a:t>The model is overestimating the height of the aerosols.</a:t>
            </a:r>
            <a:endParaRPr lang="en-US" dirty="0"/>
          </a:p>
        </p:txBody>
      </p:sp>
      <p:sp>
        <p:nvSpPr>
          <p:cNvPr id="11" name="TextBox 10"/>
          <p:cNvSpPr txBox="1"/>
          <p:nvPr/>
        </p:nvSpPr>
        <p:spPr>
          <a:xfrm>
            <a:off x="6629400" y="1066800"/>
            <a:ext cx="2209800" cy="1200329"/>
          </a:xfrm>
          <a:prstGeom prst="rect">
            <a:avLst/>
          </a:prstGeom>
          <a:noFill/>
        </p:spPr>
        <p:txBody>
          <a:bodyPr wrap="square" rtlCol="0">
            <a:spAutoFit/>
          </a:bodyPr>
          <a:lstStyle/>
          <a:p>
            <a:pPr algn="ctr"/>
            <a:r>
              <a:rPr lang="en-US" dirty="0" smtClean="0"/>
              <a:t>Little or no apparent visual correlation to the actual MPLNET data.</a:t>
            </a:r>
            <a:endParaRPr lang="en-US" dirty="0"/>
          </a:p>
        </p:txBody>
      </p:sp>
      <p:sp>
        <p:nvSpPr>
          <p:cNvPr id="12" name="TextBox 11"/>
          <p:cNvSpPr txBox="1"/>
          <p:nvPr/>
        </p:nvSpPr>
        <p:spPr>
          <a:xfrm>
            <a:off x="304800" y="3281065"/>
            <a:ext cx="8305800" cy="2031325"/>
          </a:xfrm>
          <a:prstGeom prst="rect">
            <a:avLst/>
          </a:prstGeom>
          <a:noFill/>
        </p:spPr>
        <p:txBody>
          <a:bodyPr wrap="square" rtlCol="0">
            <a:spAutoFit/>
          </a:bodyPr>
          <a:lstStyle/>
          <a:p>
            <a:r>
              <a:rPr lang="en-US" dirty="0" smtClean="0"/>
              <a:t>Find error in correlation. This error could be due to many factors. </a:t>
            </a:r>
          </a:p>
          <a:p>
            <a:r>
              <a:rPr lang="en-US" dirty="0" smtClean="0"/>
              <a:t>  1.) The difference in temporal coverage, as the model is on a 6 hour average and MPLNET is on a 20 minute average.</a:t>
            </a:r>
          </a:p>
          <a:p>
            <a:r>
              <a:rPr lang="en-US" dirty="0" smtClean="0"/>
              <a:t>  2.) The difference in spatial coverage, as the model covers a grid area of approximately 50 km and MPLNET is a point.</a:t>
            </a:r>
          </a:p>
          <a:p>
            <a:r>
              <a:rPr lang="en-US" dirty="0" smtClean="0"/>
              <a:t>  3.) The problem might not even be related to the model at all, but to the uncertainty in aerosol data in general as discussed at the beginning of this presentation.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1334869"/>
            <a:ext cx="4724400" cy="646331"/>
          </a:xfrm>
          <a:prstGeom prst="rect">
            <a:avLst/>
          </a:prstGeom>
          <a:noFill/>
        </p:spPr>
        <p:txBody>
          <a:bodyPr wrap="square" rtlCol="0">
            <a:spAutoFit/>
          </a:bodyPr>
          <a:lstStyle/>
          <a:p>
            <a:r>
              <a:rPr lang="en-US" dirty="0" smtClean="0"/>
              <a:t>A HUGE thank you to Peter Colarco for being my mentor for this project.</a:t>
            </a:r>
            <a:endParaRPr lang="en-US" dirty="0"/>
          </a:p>
        </p:txBody>
      </p:sp>
      <p:sp>
        <p:nvSpPr>
          <p:cNvPr id="5" name="TextBox 4"/>
          <p:cNvSpPr txBox="1"/>
          <p:nvPr/>
        </p:nvSpPr>
        <p:spPr>
          <a:xfrm>
            <a:off x="2667000" y="2057400"/>
            <a:ext cx="6400800" cy="923330"/>
          </a:xfrm>
          <a:prstGeom prst="rect">
            <a:avLst/>
          </a:prstGeom>
          <a:noFill/>
        </p:spPr>
        <p:txBody>
          <a:bodyPr wrap="square" rtlCol="0">
            <a:spAutoFit/>
          </a:bodyPr>
          <a:lstStyle/>
          <a:p>
            <a:pPr algn="r"/>
            <a:r>
              <a:rPr lang="en-US" dirty="0" smtClean="0"/>
              <a:t>A special thank you to Ellsworth J. Welton, MPLNET Principle Investigator, for answering questions about MPLNET and for the data used in this project.</a:t>
            </a:r>
            <a:endParaRPr lang="en-US" dirty="0"/>
          </a:p>
        </p:txBody>
      </p:sp>
      <p:sp>
        <p:nvSpPr>
          <p:cNvPr id="6" name="TextBox 5"/>
          <p:cNvSpPr txBox="1"/>
          <p:nvPr/>
        </p:nvSpPr>
        <p:spPr>
          <a:xfrm>
            <a:off x="914400" y="3429000"/>
            <a:ext cx="2590800" cy="1200329"/>
          </a:xfrm>
          <a:prstGeom prst="rect">
            <a:avLst/>
          </a:prstGeom>
          <a:noFill/>
        </p:spPr>
        <p:txBody>
          <a:bodyPr wrap="square" rtlCol="0">
            <a:spAutoFit/>
          </a:bodyPr>
          <a:lstStyle/>
          <a:p>
            <a:r>
              <a:rPr lang="en-US" dirty="0" smtClean="0"/>
              <a:t>A grateful thanks goes to Valerie Casasanto, and others, for coordinating the Internship program.</a:t>
            </a:r>
            <a:endParaRPr lang="en-US" dirty="0"/>
          </a:p>
        </p:txBody>
      </p:sp>
      <p:sp>
        <p:nvSpPr>
          <p:cNvPr id="7" name="TextBox 6"/>
          <p:cNvSpPr txBox="1"/>
          <p:nvPr/>
        </p:nvSpPr>
        <p:spPr>
          <a:xfrm>
            <a:off x="3810000" y="5715000"/>
            <a:ext cx="4114800" cy="523220"/>
          </a:xfrm>
          <a:prstGeom prst="rect">
            <a:avLst/>
          </a:prstGeom>
          <a:noFill/>
        </p:spPr>
        <p:txBody>
          <a:bodyPr wrap="square" rtlCol="0">
            <a:spAutoFit/>
          </a:bodyPr>
          <a:lstStyle/>
          <a:p>
            <a:r>
              <a:rPr lang="en-US" sz="2800" dirty="0" smtClean="0"/>
              <a:t>And… THANK YOU NASA!!!</a:t>
            </a:r>
            <a:endParaRPr lang="en-US" sz="2800" dirty="0"/>
          </a:p>
        </p:txBody>
      </p:sp>
      <p:sp>
        <p:nvSpPr>
          <p:cNvPr id="8" name="TextBox 7"/>
          <p:cNvSpPr txBox="1"/>
          <p:nvPr/>
        </p:nvSpPr>
        <p:spPr>
          <a:xfrm>
            <a:off x="2743200" y="152400"/>
            <a:ext cx="3581400" cy="461665"/>
          </a:xfrm>
          <a:prstGeom prst="rect">
            <a:avLst/>
          </a:prstGeom>
          <a:noFill/>
        </p:spPr>
        <p:txBody>
          <a:bodyPr wrap="square" rtlCol="0">
            <a:spAutoFit/>
          </a:bodyPr>
          <a:lstStyle/>
          <a:p>
            <a:pPr algn="ctr"/>
            <a:r>
              <a:rPr lang="en-US" sz="2400" dirty="0" smtClean="0"/>
              <a:t>Thank </a:t>
            </a:r>
            <a:r>
              <a:rPr lang="en-US" sz="2400" dirty="0" err="1" smtClean="0"/>
              <a:t>You’s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iterate type="lt">
                                    <p:tmPct val="0"/>
                                  </p:iterate>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par>
                                <p:cTn id="7" presetID="36" presetClass="emph" presetSubtype="0" fill="hold" grpId="1" nodeType="withEffect">
                                  <p:stCondLst>
                                    <p:cond delay="0"/>
                                  </p:stCondLst>
                                  <p:iterate type="lt">
                                    <p:tmPct val="10000"/>
                                  </p:iterate>
                                  <p:childTnLst>
                                    <p:animScale>
                                      <p:cBhvr>
                                        <p:cTn id="8" dur="500" autoRev="1" fill="hold">
                                          <p:stCondLst>
                                            <p:cond delay="0"/>
                                          </p:stCondLst>
                                        </p:cTn>
                                        <p:tgtEl>
                                          <p:spTgt spid="7"/>
                                        </p:tgtEl>
                                      </p:cBhvr>
                                      <p:to x="80000" y="100000"/>
                                    </p:animScale>
                                    <p:anim by="(#ppt_w*0.10)" calcmode="lin" valueType="num">
                                      <p:cBhvr>
                                        <p:cTn id="9" dur="500" autoRev="1" fill="hold">
                                          <p:stCondLst>
                                            <p:cond delay="0"/>
                                          </p:stCondLst>
                                        </p:cTn>
                                        <p:tgtEl>
                                          <p:spTgt spid="7"/>
                                        </p:tgtEl>
                                        <p:attrNameLst>
                                          <p:attrName>ppt_x</p:attrName>
                                        </p:attrNameLst>
                                      </p:cBhvr>
                                    </p:anim>
                                    <p:anim by="(-#ppt_w*0.10)" calcmode="lin" valueType="num">
                                      <p:cBhvr>
                                        <p:cTn id="10" dur="500" autoRev="1" fill="hold">
                                          <p:stCondLst>
                                            <p:cond delay="0"/>
                                          </p:stCondLst>
                                        </p:cTn>
                                        <p:tgtEl>
                                          <p:spTgt spid="7"/>
                                        </p:tgtEl>
                                        <p:attrNameLst>
                                          <p:attrName>ppt_y</p:attrName>
                                        </p:attrNameLst>
                                      </p:cBhvr>
                                    </p:anim>
                                    <p:animRot by="-480000">
                                      <p:cBhvr>
                                        <p:cTn id="11" dur="50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8941" y="3253741"/>
          <a:ext cx="4142059" cy="3223259"/>
        </p:xfrm>
        <a:graphic>
          <a:graphicData uri="http://schemas.openxmlformats.org/drawingml/2006/table">
            <a:tbl>
              <a:tblPr firstRow="1" bandRow="1">
                <a:tableStyleId>{2D5ABB26-0587-4C30-8999-92F81FD0307C}</a:tableStyleId>
              </a:tblPr>
              <a:tblGrid>
                <a:gridCol w="4142059"/>
              </a:tblGrid>
              <a:tr h="647700">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i="1" dirty="0" smtClean="0"/>
                        <a:t>The properties of various aerosols in the atmosphere</a:t>
                      </a:r>
                    </a:p>
                  </a:txBody>
                  <a:tcPr/>
                </a:tc>
              </a:tr>
              <a:tr h="266700">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i="1" baseline="0" dirty="0" smtClean="0"/>
                        <a:t>How aerosols interact with clouds</a:t>
                      </a:r>
                      <a:endParaRPr lang="en-US" i="1" dirty="0" smtClean="0"/>
                    </a:p>
                  </a:txBody>
                  <a:tcPr/>
                </a:tc>
              </a:tr>
              <a:tr h="647700">
                <a:tc>
                  <a:txBody>
                    <a:bodyPr/>
                    <a:lstStyle/>
                    <a:p>
                      <a:pPr>
                        <a:buFont typeface="Arial"/>
                        <a:buChar char="•"/>
                      </a:pPr>
                      <a:r>
                        <a:rPr lang="en-US" i="1" baseline="0" dirty="0" smtClean="0"/>
                        <a:t>The extent of the effects of aerosols on the environment</a:t>
                      </a:r>
                      <a:endParaRPr lang="en-US" i="1" dirty="0"/>
                    </a:p>
                  </a:txBody>
                  <a:tcPr/>
                </a:tc>
              </a:tr>
              <a:tr h="647700">
                <a:tc>
                  <a:txBody>
                    <a:bodyPr/>
                    <a:lstStyle/>
                    <a:p>
                      <a:pPr>
                        <a:buFont typeface="Arial"/>
                        <a:buChar char="•"/>
                      </a:pPr>
                      <a:endParaRPr lang="en-US" i="1" dirty="0" smtClean="0"/>
                    </a:p>
                    <a:p>
                      <a:pPr>
                        <a:buFont typeface="Arial"/>
                        <a:buNone/>
                      </a:pPr>
                      <a:endParaRPr lang="en-US" i="1" dirty="0"/>
                    </a:p>
                  </a:txBody>
                  <a:tcPr/>
                </a:tc>
              </a:tr>
              <a:tr h="647700">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i="1" dirty="0" smtClean="0"/>
                        <a:t>Lack of data resulting in inaccuracies in models</a:t>
                      </a:r>
                    </a:p>
                    <a:p>
                      <a:pPr>
                        <a:buFont typeface="Arial"/>
                        <a:buChar char="•"/>
                      </a:pPr>
                      <a:endParaRPr lang="en-US" i="1" dirty="0"/>
                    </a:p>
                  </a:txBody>
                  <a:tcPr/>
                </a:tc>
              </a:tr>
            </a:tbl>
          </a:graphicData>
        </a:graphic>
      </p:graphicFrame>
      <p:sp>
        <p:nvSpPr>
          <p:cNvPr id="4" name="TextBox 3"/>
          <p:cNvSpPr txBox="1"/>
          <p:nvPr/>
        </p:nvSpPr>
        <p:spPr>
          <a:xfrm>
            <a:off x="1066800" y="0"/>
            <a:ext cx="7010400" cy="461665"/>
          </a:xfrm>
          <a:prstGeom prst="rect">
            <a:avLst/>
          </a:prstGeom>
          <a:noFill/>
        </p:spPr>
        <p:txBody>
          <a:bodyPr wrap="square" rtlCol="0">
            <a:spAutoFit/>
          </a:bodyPr>
          <a:lstStyle/>
          <a:p>
            <a:pPr algn="ctr"/>
            <a:r>
              <a:rPr lang="en-US" sz="2400" dirty="0" smtClean="0"/>
              <a:t>What are Aerosols and Why do We Care About Them?</a:t>
            </a:r>
            <a:endParaRPr lang="en-US" sz="2400" dirty="0"/>
          </a:p>
        </p:txBody>
      </p:sp>
      <p:pic>
        <p:nvPicPr>
          <p:cNvPr id="5" name="Picture 4" descr="IPCC_forcing.tiff"/>
          <p:cNvPicPr>
            <a:picLocks noChangeAspect="1"/>
          </p:cNvPicPr>
          <p:nvPr/>
        </p:nvPicPr>
        <p:blipFill>
          <a:blip r:embed="rId2"/>
          <a:stretch>
            <a:fillRect/>
          </a:stretch>
        </p:blipFill>
        <p:spPr>
          <a:xfrm>
            <a:off x="4495800" y="3000670"/>
            <a:ext cx="4648200" cy="3476330"/>
          </a:xfrm>
          <a:prstGeom prst="rect">
            <a:avLst/>
          </a:prstGeom>
        </p:spPr>
      </p:pic>
      <p:sp>
        <p:nvSpPr>
          <p:cNvPr id="7" name="Rectangle 6"/>
          <p:cNvSpPr/>
          <p:nvPr/>
        </p:nvSpPr>
        <p:spPr>
          <a:xfrm>
            <a:off x="4191000" y="6457890"/>
            <a:ext cx="5029200" cy="400110"/>
          </a:xfrm>
          <a:prstGeom prst="rect">
            <a:avLst/>
          </a:prstGeom>
        </p:spPr>
        <p:txBody>
          <a:bodyPr wrap="square">
            <a:spAutoFit/>
          </a:bodyPr>
          <a:lstStyle/>
          <a:p>
            <a:pPr algn="ctr"/>
            <a:r>
              <a:rPr lang="en-US" sz="1000" dirty="0" smtClean="0"/>
              <a:t>Used from the IPCC 4th Assessment Report, Working Group 1 Contribution: Climate Change 2007: The Physical Science Basis</a:t>
            </a:r>
            <a:endParaRPr lang="en-US" sz="1000" dirty="0"/>
          </a:p>
        </p:txBody>
      </p:sp>
      <p:sp>
        <p:nvSpPr>
          <p:cNvPr id="8" name="TextBox 7"/>
          <p:cNvSpPr txBox="1"/>
          <p:nvPr/>
        </p:nvSpPr>
        <p:spPr>
          <a:xfrm>
            <a:off x="1752600" y="4876800"/>
            <a:ext cx="1981200" cy="369332"/>
          </a:xfrm>
          <a:prstGeom prst="rect">
            <a:avLst/>
          </a:prstGeom>
          <a:noFill/>
        </p:spPr>
        <p:txBody>
          <a:bodyPr wrap="square" rtlCol="0">
            <a:spAutoFit/>
          </a:bodyPr>
          <a:lstStyle/>
          <a:p>
            <a:pPr algn="r"/>
            <a:r>
              <a:rPr lang="en-US" dirty="0" smtClean="0"/>
              <a:t>huge uncertainty</a:t>
            </a:r>
            <a:endParaRPr lang="en-US" dirty="0"/>
          </a:p>
        </p:txBody>
      </p:sp>
      <p:sp>
        <p:nvSpPr>
          <p:cNvPr id="10" name="Right Arrow 9"/>
          <p:cNvSpPr/>
          <p:nvPr/>
        </p:nvSpPr>
        <p:spPr>
          <a:xfrm>
            <a:off x="3723312" y="484936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nvGraphicFramePr>
        <p:xfrm>
          <a:off x="457200" y="1295400"/>
          <a:ext cx="8229600" cy="1010920"/>
        </p:xfrm>
        <a:graphic>
          <a:graphicData uri="http://schemas.openxmlformats.org/drawingml/2006/table">
            <a:tbl>
              <a:tblPr firstRow="1" bandRow="1">
                <a:tableStyleId>{2D5ABB26-0587-4C30-8999-92F81FD0307C}</a:tableStyleId>
              </a:tblPr>
              <a:tblGrid>
                <a:gridCol w="4114800"/>
                <a:gridCol w="4114800"/>
              </a:tblGrid>
              <a:tr h="396240">
                <a:tc>
                  <a:txBody>
                    <a:bodyPr/>
                    <a:lstStyle/>
                    <a:p>
                      <a:pPr>
                        <a:buFont typeface="Arial"/>
                        <a:buChar char="•"/>
                      </a:pPr>
                      <a:r>
                        <a:rPr lang="en-US" i="1" dirty="0" smtClean="0"/>
                        <a:t>Composed</a:t>
                      </a:r>
                      <a:r>
                        <a:rPr lang="en-US" i="1" baseline="0" dirty="0" smtClean="0"/>
                        <a:t> of one or more chemical components</a:t>
                      </a:r>
                      <a:endParaRPr lang="en-US" i="1" dirty="0"/>
                    </a:p>
                  </a:txBody>
                  <a:tcPr/>
                </a:tc>
                <a:tc>
                  <a:txBody>
                    <a:bodyPr/>
                    <a:lstStyle/>
                    <a:p>
                      <a:pPr>
                        <a:buFont typeface="Arial"/>
                        <a:buChar char="•"/>
                      </a:pPr>
                      <a:r>
                        <a:rPr lang="en-US" i="1" baseline="0" dirty="0" smtClean="0"/>
                        <a:t>Mostly absorbing, mostly scattering, or both</a:t>
                      </a:r>
                      <a:endParaRPr lang="en-US" i="1" dirty="0"/>
                    </a:p>
                  </a:txBody>
                  <a:tcPr/>
                </a:tc>
              </a:tr>
              <a:tr h="370840">
                <a:tc>
                  <a:txBody>
                    <a:bodyPr/>
                    <a:lstStyle/>
                    <a:p>
                      <a:pPr>
                        <a:buFont typeface="Arial"/>
                        <a:buChar char="•"/>
                      </a:pPr>
                      <a:r>
                        <a:rPr lang="en-US" i="1" dirty="0" smtClean="0"/>
                        <a:t>Course or fine</a:t>
                      </a:r>
                      <a:endParaRPr lang="en-US" i="1" dirty="0"/>
                    </a:p>
                  </a:txBody>
                  <a:tcPr/>
                </a:tc>
                <a:tc>
                  <a:txBody>
                    <a:bodyPr/>
                    <a:lstStyle/>
                    <a:p>
                      <a:pPr>
                        <a:buFont typeface="Arial"/>
                        <a:buChar char="•"/>
                      </a:pPr>
                      <a:r>
                        <a:rPr lang="en-US" i="1" dirty="0" smtClean="0"/>
                        <a:t>Spherical</a:t>
                      </a:r>
                      <a:r>
                        <a:rPr lang="en-US" i="1" baseline="0" dirty="0" smtClean="0"/>
                        <a:t> or non-spherical</a:t>
                      </a:r>
                      <a:endParaRPr lang="en-US" i="1" dirty="0"/>
                    </a:p>
                  </a:txBody>
                  <a:tcPr/>
                </a:tc>
              </a:tr>
            </a:tbl>
          </a:graphicData>
        </a:graphic>
      </p:graphicFrame>
      <p:sp>
        <p:nvSpPr>
          <p:cNvPr id="12" name="TextBox 11"/>
          <p:cNvSpPr txBox="1"/>
          <p:nvPr/>
        </p:nvSpPr>
        <p:spPr>
          <a:xfrm>
            <a:off x="1219200" y="609600"/>
            <a:ext cx="6705600" cy="707886"/>
          </a:xfrm>
          <a:prstGeom prst="rect">
            <a:avLst/>
          </a:prstGeom>
          <a:noFill/>
        </p:spPr>
        <p:txBody>
          <a:bodyPr wrap="square" rtlCol="0">
            <a:spAutoFit/>
          </a:bodyPr>
          <a:lstStyle/>
          <a:p>
            <a:pPr algn="ctr"/>
            <a:r>
              <a:rPr lang="en-US" sz="2000" dirty="0" smtClean="0"/>
              <a:t>An Aerosol is any particle in the air and can be many things. </a:t>
            </a:r>
          </a:p>
          <a:p>
            <a:pPr algn="ctr"/>
            <a:r>
              <a:rPr lang="en-US" sz="2000" u="sng" dirty="0" smtClean="0"/>
              <a:t>They can be</a:t>
            </a:r>
            <a:r>
              <a:rPr lang="en-US" sz="2000" dirty="0" smtClean="0"/>
              <a:t>;</a:t>
            </a:r>
            <a:endParaRPr lang="en-US" sz="2000" dirty="0"/>
          </a:p>
        </p:txBody>
      </p:sp>
      <p:sp>
        <p:nvSpPr>
          <p:cNvPr id="13" name="TextBox 12"/>
          <p:cNvSpPr txBox="1"/>
          <p:nvPr/>
        </p:nvSpPr>
        <p:spPr>
          <a:xfrm>
            <a:off x="76200" y="2362200"/>
            <a:ext cx="7391400" cy="1015663"/>
          </a:xfrm>
          <a:prstGeom prst="rect">
            <a:avLst/>
          </a:prstGeom>
          <a:noFill/>
        </p:spPr>
        <p:txBody>
          <a:bodyPr wrap="square" rtlCol="0">
            <a:spAutoFit/>
          </a:bodyPr>
          <a:lstStyle/>
          <a:p>
            <a:r>
              <a:rPr lang="en-US" sz="2000" dirty="0" smtClean="0"/>
              <a:t>We care about studying aerosols because of their effects on climate; however, there are large uncertainties with measuring their effects </a:t>
            </a:r>
            <a:r>
              <a:rPr lang="en-US" sz="2000" u="sng" dirty="0" smtClean="0"/>
              <a:t>such as</a:t>
            </a:r>
            <a:r>
              <a:rPr lang="en-US" sz="2000" dirty="0" smtClean="0"/>
              <a:t>; </a:t>
            </a:r>
            <a:endParaRPr lang="en-US" sz="2000" dirty="0"/>
          </a:p>
        </p:txBody>
      </p:sp>
      <p:sp>
        <p:nvSpPr>
          <p:cNvPr id="14" name="Donut 13"/>
          <p:cNvSpPr/>
          <p:nvPr/>
        </p:nvSpPr>
        <p:spPr>
          <a:xfrm>
            <a:off x="5410200" y="4495800"/>
            <a:ext cx="1219200" cy="1219200"/>
          </a:xfrm>
          <a:prstGeom prst="donut">
            <a:avLst>
              <a:gd name="adj" fmla="val 73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500"/>
                            </p:stCondLst>
                            <p:childTnLst>
                              <p:par>
                                <p:cTn id="14" presetID="11" presetClass="entr" presetSubtype="0" fill="hold" grpId="2" nodeType="afterEffect">
                                  <p:stCondLst>
                                    <p:cond delay="0"/>
                                  </p:stCondLst>
                                  <p:childTnLst>
                                    <p:set>
                                      <p:cBhvr>
                                        <p:cTn id="15" dur="1000">
                                          <p:stCondLst>
                                            <p:cond delay="0"/>
                                          </p:stCondLst>
                                        </p:cTn>
                                        <p:tgtEl>
                                          <p:spTgt spid="14"/>
                                        </p:tgtEl>
                                        <p:attrNameLst>
                                          <p:attrName>style.visibility</p:attrName>
                                        </p:attrNameLst>
                                      </p:cBhvr>
                                      <p:to>
                                        <p:strVal val="visible"/>
                                      </p:to>
                                    </p:set>
                                  </p:childTnLst>
                                </p:cTn>
                              </p:par>
                            </p:childTnLst>
                          </p:cTn>
                        </p:par>
                        <p:par>
                          <p:cTn id="16" fill="hold">
                            <p:stCondLst>
                              <p:cond delay="2500"/>
                            </p:stCondLst>
                            <p:childTnLst>
                              <p:par>
                                <p:cTn id="17" presetID="1" presetClass="exit" presetSubtype="0" fill="hold" grpId="3" nodeType="afterEffect">
                                  <p:stCondLst>
                                    <p:cond delay="200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4" grpId="2" animBg="1"/>
      <p:bldP spid="14" grpId="3"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200400" y="76200"/>
            <a:ext cx="2391099" cy="461665"/>
          </a:xfrm>
          <a:prstGeom prst="rect">
            <a:avLst/>
          </a:prstGeom>
          <a:noFill/>
        </p:spPr>
        <p:txBody>
          <a:bodyPr wrap="none" rtlCol="0" anchor="ctr">
            <a:spAutoFit/>
          </a:bodyPr>
          <a:lstStyle/>
          <a:p>
            <a:pPr algn="ctr"/>
            <a:r>
              <a:rPr lang="en-US" sz="2400" dirty="0" smtClean="0"/>
              <a:t>What is MPLNET?</a:t>
            </a:r>
            <a:endParaRPr lang="en-US" sz="2400" dirty="0"/>
          </a:p>
        </p:txBody>
      </p:sp>
      <p:graphicFrame>
        <p:nvGraphicFramePr>
          <p:cNvPr id="5" name="Table 4"/>
          <p:cNvGraphicFramePr>
            <a:graphicFrameLocks noGrp="1"/>
          </p:cNvGraphicFramePr>
          <p:nvPr/>
        </p:nvGraphicFramePr>
        <p:xfrm>
          <a:off x="152400" y="838200"/>
          <a:ext cx="8686800" cy="1651000"/>
        </p:xfrm>
        <a:graphic>
          <a:graphicData uri="http://schemas.openxmlformats.org/drawingml/2006/table">
            <a:tbl>
              <a:tblPr firstRow="1" bandRow="1">
                <a:tableStyleId>{2D5ABB26-0587-4C30-8999-92F81FD0307C}</a:tableStyleId>
              </a:tblPr>
              <a:tblGrid>
                <a:gridCol w="8686800"/>
              </a:tblGrid>
              <a:tr h="370840">
                <a:tc>
                  <a:txBody>
                    <a:bodyPr/>
                    <a:lstStyle/>
                    <a:p>
                      <a:pPr algn="ctr">
                        <a:buFont typeface="Arial"/>
                        <a:buChar char="•"/>
                      </a:pPr>
                      <a:r>
                        <a:rPr lang="en-US" sz="1800" dirty="0" smtClean="0"/>
                        <a:t>A</a:t>
                      </a:r>
                      <a:r>
                        <a:rPr lang="en-US" sz="1800" baseline="0" dirty="0" smtClean="0"/>
                        <a:t> Federated Network of Micro-Pulse Lidar Systems</a:t>
                      </a:r>
                      <a:endParaRPr lang="en-US" sz="1800" dirty="0"/>
                    </a:p>
                  </a:txBody>
                  <a:tcPr/>
                </a:tc>
              </a:tr>
              <a:tr h="370840">
                <a:tc>
                  <a:txBody>
                    <a:bodyPr/>
                    <a:lstStyle/>
                    <a:p>
                      <a:pPr algn="ctr">
                        <a:buFont typeface="Arial"/>
                        <a:buChar char="•"/>
                      </a:pPr>
                      <a:r>
                        <a:rPr lang="en-US" sz="1800" dirty="0" smtClean="0"/>
                        <a:t>A global</a:t>
                      </a:r>
                      <a:r>
                        <a:rPr lang="en-US" sz="1800" baseline="0" dirty="0" smtClean="0"/>
                        <a:t> network to continuously measure and monitor aerosol and cloud vertical structure</a:t>
                      </a:r>
                      <a:endParaRPr lang="en-US" sz="1800" dirty="0"/>
                    </a:p>
                  </a:txBody>
                  <a:tcPr/>
                </a:tc>
              </a:tr>
              <a:tr h="370840">
                <a:tc>
                  <a:txBody>
                    <a:bodyPr/>
                    <a:lstStyle/>
                    <a:p>
                      <a:pPr algn="ctr">
                        <a:buFont typeface="Arial"/>
                        <a:buChar char="•"/>
                      </a:pPr>
                      <a:r>
                        <a:rPr lang="en-US" sz="1800" dirty="0" smtClean="0"/>
                        <a:t>Most MPLNET sites are co-located with the</a:t>
                      </a:r>
                      <a:r>
                        <a:rPr lang="en-US" sz="1800" baseline="0" dirty="0" smtClean="0"/>
                        <a:t> Aerosol Robotics Network (AERONET) sun photometer sites</a:t>
                      </a:r>
                      <a:endParaRPr lang="en-US" sz="1800" dirty="0"/>
                    </a:p>
                  </a:txBody>
                  <a:tcPr/>
                </a:tc>
              </a:tr>
            </a:tbl>
          </a:graphicData>
        </a:graphic>
      </p:graphicFrame>
      <p:pic>
        <p:nvPicPr>
          <p:cNvPr id="6" name="Picture 5" descr="mplnet_sitemap.png"/>
          <p:cNvPicPr>
            <a:picLocks noChangeAspect="1"/>
          </p:cNvPicPr>
          <p:nvPr/>
        </p:nvPicPr>
        <p:blipFill>
          <a:blip r:embed="rId2"/>
          <a:stretch>
            <a:fillRect/>
          </a:stretch>
        </p:blipFill>
        <p:spPr>
          <a:xfrm>
            <a:off x="1905000" y="2337936"/>
            <a:ext cx="5410200" cy="3864159"/>
          </a:xfrm>
          <a:prstGeom prst="rect">
            <a:avLst/>
          </a:prstGeom>
        </p:spPr>
      </p:pic>
      <p:sp>
        <p:nvSpPr>
          <p:cNvPr id="7" name="Rectangle 6"/>
          <p:cNvSpPr/>
          <p:nvPr/>
        </p:nvSpPr>
        <p:spPr>
          <a:xfrm>
            <a:off x="304800" y="6119336"/>
            <a:ext cx="8534400" cy="738664"/>
          </a:xfrm>
          <a:prstGeom prst="rect">
            <a:avLst/>
          </a:prstGeom>
        </p:spPr>
        <p:txBody>
          <a:bodyPr wrap="square" anchor="ctr">
            <a:spAutoFit/>
          </a:bodyPr>
          <a:lstStyle/>
          <a:p>
            <a:pPr algn="ctr"/>
            <a:r>
              <a:rPr lang="en-US" sz="1400" dirty="0" smtClean="0"/>
              <a:t>Micro-Pulse Lidar Network Site Locations</a:t>
            </a:r>
          </a:p>
          <a:p>
            <a:pPr algn="ctr"/>
            <a:r>
              <a:rPr lang="en-US" sz="1400" dirty="0" smtClean="0"/>
              <a:t>Created by Bryon Baumstarck</a:t>
            </a:r>
          </a:p>
          <a:p>
            <a:pPr algn="ctr"/>
            <a:r>
              <a:rPr lang="en-US" sz="1400" dirty="0" smtClean="0"/>
              <a:t>Using data from </a:t>
            </a:r>
            <a:r>
              <a:rPr lang="en-US" sz="1400" dirty="0" smtClean="0">
                <a:hlinkClick r:id="rId3"/>
              </a:rPr>
              <a:t>http://mplnet.gsfc.nasa.gov/data.html</a:t>
            </a:r>
            <a:r>
              <a:rPr lang="en-US" sz="1400" dirty="0" smtClean="0"/>
              <a:t> and programmed in IDL</a:t>
            </a:r>
            <a:endParaRPr lang="en-US" sz="140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chemeClr val="tx2">
                <a:lumMod val="60000"/>
                <a:lumOff val="4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4" name="TextBox 3"/>
          <p:cNvSpPr txBox="1"/>
          <p:nvPr/>
        </p:nvSpPr>
        <p:spPr>
          <a:xfrm>
            <a:off x="2438400" y="76200"/>
            <a:ext cx="3731310" cy="461665"/>
          </a:xfrm>
          <a:prstGeom prst="rect">
            <a:avLst/>
          </a:prstGeom>
          <a:noFill/>
        </p:spPr>
        <p:txBody>
          <a:bodyPr wrap="none" rtlCol="0">
            <a:spAutoFit/>
          </a:bodyPr>
          <a:lstStyle/>
          <a:p>
            <a:r>
              <a:rPr lang="en-US" sz="2400" dirty="0" smtClean="0"/>
              <a:t>What is a Micro-Pulse Lidar?</a:t>
            </a:r>
            <a:endParaRPr lang="en-US" sz="2400" dirty="0"/>
          </a:p>
        </p:txBody>
      </p:sp>
      <p:graphicFrame>
        <p:nvGraphicFramePr>
          <p:cNvPr id="5" name="Table 4"/>
          <p:cNvGraphicFramePr>
            <a:graphicFrameLocks noGrp="1"/>
          </p:cNvGraphicFramePr>
          <p:nvPr/>
        </p:nvGraphicFramePr>
        <p:xfrm>
          <a:off x="152400" y="838200"/>
          <a:ext cx="8922492" cy="1651000"/>
        </p:xfrm>
        <a:graphic>
          <a:graphicData uri="http://schemas.openxmlformats.org/drawingml/2006/table">
            <a:tbl>
              <a:tblPr firstRow="1" bandRow="1">
                <a:tableStyleId>{2D5ABB26-0587-4C30-8999-92F81FD0307C}</a:tableStyleId>
              </a:tblPr>
              <a:tblGrid>
                <a:gridCol w="8922492"/>
              </a:tblGrid>
              <a:tr h="370840">
                <a:tc>
                  <a:txBody>
                    <a:bodyPr/>
                    <a:lstStyle/>
                    <a:p>
                      <a:pPr>
                        <a:buFont typeface="Arial"/>
                        <a:buChar char="•"/>
                      </a:pPr>
                      <a:r>
                        <a:rPr lang="en-US" sz="1800" dirty="0" smtClean="0"/>
                        <a:t>A ground-based,</a:t>
                      </a:r>
                      <a:r>
                        <a:rPr lang="en-US" sz="1800" baseline="0" dirty="0" smtClean="0"/>
                        <a:t> compact, and eye safe laser system</a:t>
                      </a:r>
                      <a:endParaRPr lang="en-US" sz="1800" dirty="0"/>
                    </a:p>
                  </a:txBody>
                  <a:tcPr/>
                </a:tc>
              </a:tr>
              <a:tr h="370840">
                <a:tc>
                  <a:txBody>
                    <a:bodyPr/>
                    <a:lstStyle/>
                    <a:p>
                      <a:pPr>
                        <a:buFont typeface="Arial"/>
                        <a:buChar char="•"/>
                      </a:pPr>
                      <a:r>
                        <a:rPr lang="en-US" sz="1800" dirty="0" smtClean="0"/>
                        <a:t>Uses</a:t>
                      </a:r>
                      <a:r>
                        <a:rPr lang="en-US" sz="1800" baseline="0" dirty="0" smtClean="0"/>
                        <a:t> a 523 nm Laser shot vertically through a telescope to measure the return time and attenuation of the laser</a:t>
                      </a:r>
                      <a:endParaRPr lang="en-US" sz="1800" dirty="0"/>
                    </a:p>
                  </a:txBody>
                  <a:tcPr/>
                </a:tc>
              </a:tr>
              <a:tr h="370840">
                <a:tc>
                  <a:txBody>
                    <a:bodyPr/>
                    <a:lstStyle/>
                    <a:p>
                      <a:pPr>
                        <a:buClrTx/>
                        <a:buFont typeface="Arial"/>
                        <a:buChar char="•"/>
                      </a:pPr>
                      <a:r>
                        <a:rPr lang="en-US" sz="1800" dirty="0" smtClean="0"/>
                        <a:t>Using</a:t>
                      </a:r>
                      <a:r>
                        <a:rPr lang="en-US" sz="1800" baseline="0" dirty="0" smtClean="0"/>
                        <a:t> algorithms created by Ellsworth J. Welton and others, one can get a large variety of products to analyze the information contained in the signal</a:t>
                      </a:r>
                      <a:endParaRPr lang="en-US" sz="1800" dirty="0"/>
                    </a:p>
                  </a:txBody>
                  <a:tcPr/>
                </a:tc>
              </a:tr>
            </a:tbl>
          </a:graphicData>
        </a:graphic>
      </p:graphicFrame>
      <p:pic>
        <p:nvPicPr>
          <p:cNvPr id="6" name="Picture 5" descr="mplInstrument.png"/>
          <p:cNvPicPr>
            <a:picLocks noChangeAspect="1"/>
          </p:cNvPicPr>
          <p:nvPr/>
        </p:nvPicPr>
        <p:blipFill>
          <a:blip r:embed="rId2"/>
          <a:stretch>
            <a:fillRect/>
          </a:stretch>
        </p:blipFill>
        <p:spPr>
          <a:xfrm>
            <a:off x="6934200" y="3936845"/>
            <a:ext cx="1752600" cy="2498880"/>
          </a:xfrm>
          <a:prstGeom prst="rect">
            <a:avLst/>
          </a:prstGeom>
        </p:spPr>
      </p:pic>
      <p:sp>
        <p:nvSpPr>
          <p:cNvPr id="7" name="Rectangle 6"/>
          <p:cNvSpPr/>
          <p:nvPr/>
        </p:nvSpPr>
        <p:spPr>
          <a:xfrm>
            <a:off x="6165108" y="6435725"/>
            <a:ext cx="3131292" cy="400110"/>
          </a:xfrm>
          <a:prstGeom prst="rect">
            <a:avLst/>
          </a:prstGeom>
        </p:spPr>
        <p:txBody>
          <a:bodyPr wrap="square">
            <a:spAutoFit/>
          </a:bodyPr>
          <a:lstStyle/>
          <a:p>
            <a:pPr algn="ctr"/>
            <a:r>
              <a:rPr lang="en-US" sz="1000" dirty="0" smtClean="0"/>
              <a:t>from the Laboratory for Atmospheres Instrument Systems Report, 2005</a:t>
            </a:r>
            <a:endParaRPr lang="en-US" sz="1000" dirty="0"/>
          </a:p>
        </p:txBody>
      </p:sp>
      <p:graphicFrame>
        <p:nvGraphicFramePr>
          <p:cNvPr id="8" name="Table 7"/>
          <p:cNvGraphicFramePr>
            <a:graphicFrameLocks noGrp="1"/>
          </p:cNvGraphicFramePr>
          <p:nvPr/>
        </p:nvGraphicFramePr>
        <p:xfrm>
          <a:off x="152400" y="3413760"/>
          <a:ext cx="6172200" cy="2743200"/>
        </p:xfrm>
        <a:graphic>
          <a:graphicData uri="http://schemas.openxmlformats.org/drawingml/2006/table">
            <a:tbl>
              <a:tblPr firstRow="1" bandRow="1">
                <a:tableStyleId>{2D5ABB26-0587-4C30-8999-92F81FD0307C}</a:tableStyleId>
              </a:tblPr>
              <a:tblGrid>
                <a:gridCol w="6172200"/>
              </a:tblGrid>
              <a:tr h="263174">
                <a:tc>
                  <a:txBody>
                    <a:bodyPr/>
                    <a:lstStyle/>
                    <a:p>
                      <a:pPr algn="ctr"/>
                      <a:r>
                        <a:rPr lang="en-US" sz="1800" dirty="0" smtClean="0">
                          <a:solidFill>
                            <a:schemeClr val="tx1"/>
                          </a:solidFill>
                        </a:rPr>
                        <a:t>Level 0: Raw Data (Power,</a:t>
                      </a:r>
                      <a:r>
                        <a:rPr lang="en-US" sz="1800" baseline="0" dirty="0" smtClean="0">
                          <a:solidFill>
                            <a:schemeClr val="tx1"/>
                          </a:solidFill>
                        </a:rPr>
                        <a:t> energy, etc.)</a:t>
                      </a:r>
                      <a:endParaRPr lang="en-US" sz="1800" dirty="0">
                        <a:solidFill>
                          <a:schemeClr val="tx1"/>
                        </a:solidFill>
                      </a:endParaRPr>
                    </a:p>
                  </a:txBody>
                  <a:tcPr/>
                </a:tc>
              </a:tr>
              <a:tr h="263174">
                <a:tc>
                  <a:txBody>
                    <a:bodyPr/>
                    <a:lstStyle/>
                    <a:p>
                      <a:pPr algn="ctr"/>
                      <a:r>
                        <a:rPr lang="en-US" sz="1800" dirty="0" smtClean="0">
                          <a:solidFill>
                            <a:schemeClr val="tx1"/>
                          </a:solidFill>
                        </a:rPr>
                        <a:t>Level 1: NRB Data (Shows</a:t>
                      </a:r>
                      <a:r>
                        <a:rPr lang="en-US" sz="1800" baseline="0" dirty="0" smtClean="0">
                          <a:solidFill>
                            <a:schemeClr val="tx1"/>
                          </a:solidFill>
                        </a:rPr>
                        <a:t> overall vertical structure over time)</a:t>
                      </a:r>
                    </a:p>
                  </a:txBody>
                  <a:tcPr/>
                </a:tc>
              </a:tr>
              <a:tr h="465616">
                <a:tc>
                  <a:txBody>
                    <a:bodyPr/>
                    <a:lstStyle/>
                    <a:p>
                      <a:pPr algn="ctr"/>
                      <a:r>
                        <a:rPr lang="en-US" sz="1800" dirty="0" smtClean="0">
                          <a:solidFill>
                            <a:schemeClr val="tx1"/>
                          </a:solidFill>
                        </a:rPr>
                        <a:t>Level 1.5a: Real Time</a:t>
                      </a:r>
                      <a:r>
                        <a:rPr lang="en-US" sz="1800" baseline="0" dirty="0" smtClean="0">
                          <a:solidFill>
                            <a:schemeClr val="tx1"/>
                          </a:solidFill>
                        </a:rPr>
                        <a:t> Aerosol Properties (Backscatter, Extinction, Optical Depth, etc.)</a:t>
                      </a:r>
                      <a:endParaRPr lang="en-US" sz="1800" dirty="0">
                        <a:solidFill>
                          <a:schemeClr val="tx1"/>
                        </a:solidFill>
                      </a:endParaRPr>
                    </a:p>
                  </a:txBody>
                  <a:tcPr/>
                </a:tc>
              </a:tr>
              <a:tr h="465616">
                <a:tc>
                  <a:txBody>
                    <a:bodyPr/>
                    <a:lstStyle/>
                    <a:p>
                      <a:pPr algn="ctr"/>
                      <a:r>
                        <a:rPr lang="en-US" sz="1800" dirty="0" smtClean="0">
                          <a:solidFill>
                            <a:schemeClr val="tx1"/>
                          </a:solidFill>
                        </a:rPr>
                        <a:t>Level 1.5b: Real Time Height Information</a:t>
                      </a:r>
                      <a:r>
                        <a:rPr lang="en-US" sz="1800" baseline="0" dirty="0" smtClean="0">
                          <a:solidFill>
                            <a:schemeClr val="tx1"/>
                          </a:solidFill>
                        </a:rPr>
                        <a:t> (Shows the height of various aerosol layers and is algorithm based)</a:t>
                      </a:r>
                      <a:endParaRPr lang="en-US" sz="1800" dirty="0">
                        <a:solidFill>
                          <a:schemeClr val="tx1"/>
                        </a:solidFill>
                      </a:endParaRPr>
                    </a:p>
                  </a:txBody>
                  <a:tcPr/>
                </a:tc>
              </a:tr>
              <a:tr h="263174">
                <a:tc>
                  <a:txBody>
                    <a:bodyPr/>
                    <a:lstStyle/>
                    <a:p>
                      <a:pPr algn="ctr"/>
                      <a:r>
                        <a:rPr lang="en-US" sz="1800" dirty="0" smtClean="0">
                          <a:solidFill>
                            <a:schemeClr val="tx1"/>
                          </a:solidFill>
                        </a:rPr>
                        <a:t>Level 1.5c:</a:t>
                      </a:r>
                      <a:r>
                        <a:rPr lang="en-US" sz="1800" baseline="0" dirty="0" smtClean="0">
                          <a:solidFill>
                            <a:schemeClr val="tx1"/>
                          </a:solidFill>
                        </a:rPr>
                        <a:t> Real Time Cloud Properties (Developmental) </a:t>
                      </a:r>
                      <a:endParaRPr lang="en-US" sz="1800" dirty="0">
                        <a:solidFill>
                          <a:schemeClr val="tx1"/>
                        </a:solidFill>
                      </a:endParaRPr>
                    </a:p>
                  </a:txBody>
                  <a:tcPr/>
                </a:tc>
              </a:tr>
              <a:tr h="263174">
                <a:tc>
                  <a:txBody>
                    <a:bodyPr/>
                    <a:lstStyle/>
                    <a:p>
                      <a:pPr algn="ctr"/>
                      <a:r>
                        <a:rPr lang="en-US" sz="1800" dirty="0" smtClean="0">
                          <a:solidFill>
                            <a:schemeClr val="tx1"/>
                          </a:solidFill>
                        </a:rPr>
                        <a:t>Level 1.5d: Polar Stratospheric Clouds (Developmental)</a:t>
                      </a:r>
                      <a:endParaRPr lang="en-US" sz="1800" dirty="0">
                        <a:solidFill>
                          <a:schemeClr val="tx1"/>
                        </a:solidFill>
                      </a:endParaRPr>
                    </a:p>
                  </a:txBody>
                  <a:tcPr/>
                </a:tc>
              </a:tr>
            </a:tbl>
          </a:graphicData>
        </a:graphic>
      </p:graphicFrame>
      <p:sp>
        <p:nvSpPr>
          <p:cNvPr id="9" name="TextBox 8"/>
          <p:cNvSpPr txBox="1"/>
          <p:nvPr/>
        </p:nvSpPr>
        <p:spPr>
          <a:xfrm>
            <a:off x="152400" y="2971800"/>
            <a:ext cx="8458200" cy="400110"/>
          </a:xfrm>
          <a:prstGeom prst="rect">
            <a:avLst/>
          </a:prstGeom>
          <a:noFill/>
        </p:spPr>
        <p:txBody>
          <a:bodyPr wrap="square" rtlCol="0">
            <a:spAutoFit/>
          </a:bodyPr>
          <a:lstStyle/>
          <a:p>
            <a:r>
              <a:rPr lang="en-US" sz="2000" u="sng" dirty="0" smtClean="0"/>
              <a:t>Kinds of Data Products one is able to get with the MPLNET Data</a:t>
            </a:r>
            <a:r>
              <a:rPr lang="en-US" sz="2000" dirty="0" smtClean="0"/>
              <a:t>;</a:t>
            </a:r>
            <a:endParaRPr lang="en-US" sz="2000" dirty="0"/>
          </a:p>
        </p:txBody>
      </p:sp>
      <p:sp>
        <p:nvSpPr>
          <p:cNvPr id="12" name="Frame 11"/>
          <p:cNvSpPr/>
          <p:nvPr/>
        </p:nvSpPr>
        <p:spPr>
          <a:xfrm>
            <a:off x="152400" y="3761110"/>
            <a:ext cx="6172200" cy="1752600"/>
          </a:xfrm>
          <a:prstGeom prst="frame">
            <a:avLst>
              <a:gd name="adj1" fmla="val 28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3"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 presetClass="exit" presetSubtype="0" fill="hold" grpId="1" nodeType="afterEffect">
                                  <p:stCondLst>
                                    <p:cond delay="300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3"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14400" y="152400"/>
            <a:ext cx="7315200" cy="461665"/>
          </a:xfrm>
          <a:prstGeom prst="rect">
            <a:avLst/>
          </a:prstGeom>
          <a:noFill/>
        </p:spPr>
        <p:txBody>
          <a:bodyPr wrap="square" rtlCol="0">
            <a:spAutoFit/>
          </a:bodyPr>
          <a:lstStyle/>
          <a:p>
            <a:pPr algn="ctr"/>
            <a:r>
              <a:rPr lang="en-US" sz="2400" dirty="0" smtClean="0"/>
              <a:t>What is Aerosol Optical Depth and How is it Measured?</a:t>
            </a:r>
            <a:endParaRPr lang="en-US" sz="2400" dirty="0"/>
          </a:p>
        </p:txBody>
      </p:sp>
      <p:sp>
        <p:nvSpPr>
          <p:cNvPr id="5" name="Cloud 4"/>
          <p:cNvSpPr/>
          <p:nvPr/>
        </p:nvSpPr>
        <p:spPr>
          <a:xfrm>
            <a:off x="457200" y="1143000"/>
            <a:ext cx="1371600"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Aerosol</a:t>
            </a:r>
            <a:endParaRPr lang="en-US" dirty="0"/>
          </a:p>
        </p:txBody>
      </p:sp>
      <p:cxnSp>
        <p:nvCxnSpPr>
          <p:cNvPr id="8" name="Straight Arrow Connector 7"/>
          <p:cNvCxnSpPr/>
          <p:nvPr/>
        </p:nvCxnSpPr>
        <p:spPr>
          <a:xfrm rot="5400000" flipH="1" flipV="1">
            <a:off x="-723503" y="3772297"/>
            <a:ext cx="3429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Snip Same Side Corner Rectangle 11"/>
          <p:cNvSpPr/>
          <p:nvPr/>
        </p:nvSpPr>
        <p:spPr>
          <a:xfrm>
            <a:off x="762000" y="5638800"/>
            <a:ext cx="914400" cy="914400"/>
          </a:xfrm>
          <a:prstGeom prst="snip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Lidar</a:t>
            </a:r>
            <a:endParaRPr lang="en-US" dirty="0"/>
          </a:p>
        </p:txBody>
      </p:sp>
      <p:cxnSp>
        <p:nvCxnSpPr>
          <p:cNvPr id="13" name="Straight Arrow Connector 12"/>
          <p:cNvCxnSpPr/>
          <p:nvPr/>
        </p:nvCxnSpPr>
        <p:spPr>
          <a:xfrm rot="5400000">
            <a:off x="-343694" y="3772695"/>
            <a:ext cx="3430589" cy="15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a:off x="1600200" y="2058194"/>
            <a:ext cx="765048" cy="342979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1981200" y="3886200"/>
            <a:ext cx="1371600" cy="1200329"/>
          </a:xfrm>
          <a:prstGeom prst="rect">
            <a:avLst/>
          </a:prstGeom>
          <a:noFill/>
        </p:spPr>
        <p:txBody>
          <a:bodyPr wrap="square" rtlCol="0">
            <a:spAutoFit/>
          </a:bodyPr>
          <a:lstStyle/>
          <a:p>
            <a:r>
              <a:rPr lang="en-US" dirty="0" smtClean="0"/>
              <a:t>+Aerosol</a:t>
            </a:r>
          </a:p>
          <a:p>
            <a:r>
              <a:rPr lang="en-US" dirty="0" smtClean="0"/>
              <a:t>+Cloud</a:t>
            </a:r>
          </a:p>
          <a:p>
            <a:r>
              <a:rPr lang="en-US" dirty="0" smtClean="0"/>
              <a:t>+Molecular</a:t>
            </a:r>
          </a:p>
          <a:p>
            <a:r>
              <a:rPr lang="en-US" dirty="0" smtClean="0"/>
              <a:t>    Scattering </a:t>
            </a:r>
            <a:endParaRPr lang="en-US" dirty="0"/>
          </a:p>
        </p:txBody>
      </p:sp>
      <p:sp>
        <p:nvSpPr>
          <p:cNvPr id="20" name="TextBox 19"/>
          <p:cNvSpPr txBox="1"/>
          <p:nvPr/>
        </p:nvSpPr>
        <p:spPr>
          <a:xfrm>
            <a:off x="4267200" y="1600200"/>
            <a:ext cx="4343400" cy="923330"/>
          </a:xfrm>
          <a:prstGeom prst="rect">
            <a:avLst/>
          </a:prstGeom>
          <a:noFill/>
        </p:spPr>
        <p:txBody>
          <a:bodyPr wrap="square" rtlCol="0">
            <a:spAutoFit/>
          </a:bodyPr>
          <a:lstStyle/>
          <a:p>
            <a:r>
              <a:rPr lang="en-US" dirty="0" smtClean="0"/>
              <a:t>Aerosol Optical Depth (AOD) is a measure of the amount of light that is extinguished from the sun to the surface.</a:t>
            </a:r>
            <a:endParaRPr lang="en-US" dirty="0"/>
          </a:p>
        </p:txBody>
      </p:sp>
      <p:sp>
        <p:nvSpPr>
          <p:cNvPr id="21" name="TextBox 20"/>
          <p:cNvSpPr txBox="1"/>
          <p:nvPr/>
        </p:nvSpPr>
        <p:spPr>
          <a:xfrm>
            <a:off x="5791200" y="2667000"/>
            <a:ext cx="2971800" cy="1754327"/>
          </a:xfrm>
          <a:prstGeom prst="rect">
            <a:avLst/>
          </a:prstGeom>
          <a:noFill/>
        </p:spPr>
        <p:txBody>
          <a:bodyPr wrap="square" rtlCol="0">
            <a:spAutoFit/>
          </a:bodyPr>
          <a:lstStyle/>
          <a:p>
            <a:r>
              <a:rPr lang="en-US" dirty="0" smtClean="0"/>
              <a:t>Column AOD is measured by sun photometers, such as those in AERONET, by measuring the total amount of light in the column that is blocked.</a:t>
            </a:r>
            <a:endParaRPr lang="en-US" dirty="0"/>
          </a:p>
        </p:txBody>
      </p:sp>
      <p:sp>
        <p:nvSpPr>
          <p:cNvPr id="22" name="TextBox 21"/>
          <p:cNvSpPr txBox="1"/>
          <p:nvPr/>
        </p:nvSpPr>
        <p:spPr>
          <a:xfrm>
            <a:off x="4191000" y="4618672"/>
            <a:ext cx="2590800" cy="1477328"/>
          </a:xfrm>
          <a:prstGeom prst="rect">
            <a:avLst/>
          </a:prstGeom>
          <a:noFill/>
        </p:spPr>
        <p:txBody>
          <a:bodyPr wrap="square" rtlCol="0">
            <a:spAutoFit/>
          </a:bodyPr>
          <a:lstStyle/>
          <a:p>
            <a:r>
              <a:rPr lang="en-US" dirty="0" smtClean="0"/>
              <a:t>This value is then used as a constraint on the data from MPLNET to get the backscatter, extinction, and </a:t>
            </a:r>
            <a:r>
              <a:rPr lang="en-US" i="1" dirty="0" err="1" smtClean="0"/>
              <a:t>lidar</a:t>
            </a:r>
            <a:r>
              <a:rPr lang="en-US" dirty="0" smtClean="0"/>
              <a:t> AOD.</a:t>
            </a:r>
            <a:endParaRPr lang="en-US" dirty="0"/>
          </a:p>
        </p:txBody>
      </p:sp>
      <p:sp>
        <p:nvSpPr>
          <p:cNvPr id="14" name="TextBox 13"/>
          <p:cNvSpPr txBox="1"/>
          <p:nvPr/>
        </p:nvSpPr>
        <p:spPr>
          <a:xfrm>
            <a:off x="1981200" y="3212068"/>
            <a:ext cx="1371600" cy="369332"/>
          </a:xfrm>
          <a:prstGeom prst="rect">
            <a:avLst/>
          </a:prstGeom>
          <a:noFill/>
        </p:spPr>
        <p:txBody>
          <a:bodyPr wrap="square" rtlCol="0">
            <a:spAutoFit/>
          </a:bodyPr>
          <a:lstStyle/>
          <a:p>
            <a:r>
              <a:rPr lang="en-US" dirty="0" smtClean="0"/>
              <a:t>Distance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od_comp_output.png"/>
          <p:cNvPicPr>
            <a:picLocks noChangeAspect="1"/>
          </p:cNvPicPr>
          <p:nvPr/>
        </p:nvPicPr>
        <p:blipFill>
          <a:blip r:embed="rId2"/>
          <a:stretch>
            <a:fillRect/>
          </a:stretch>
        </p:blipFill>
        <p:spPr>
          <a:xfrm>
            <a:off x="304800" y="1914525"/>
            <a:ext cx="10636899" cy="3800475"/>
          </a:xfrm>
          <a:prstGeom prst="rect">
            <a:avLst/>
          </a:prstGeom>
        </p:spPr>
      </p:pic>
      <p:sp>
        <p:nvSpPr>
          <p:cNvPr id="3" name="TextBox 2"/>
          <p:cNvSpPr txBox="1"/>
          <p:nvPr/>
        </p:nvSpPr>
        <p:spPr>
          <a:xfrm>
            <a:off x="0" y="76200"/>
            <a:ext cx="9144000" cy="1200328"/>
          </a:xfrm>
          <a:prstGeom prst="rect">
            <a:avLst/>
          </a:prstGeom>
          <a:noFill/>
        </p:spPr>
        <p:txBody>
          <a:bodyPr wrap="square" rtlCol="0" anchor="ctr">
            <a:spAutoFit/>
          </a:bodyPr>
          <a:lstStyle/>
          <a:p>
            <a:pPr algn="ctr"/>
            <a:r>
              <a:rPr lang="en-US" sz="2400" dirty="0" smtClean="0"/>
              <a:t>Difference between MPLNET Gridded AOD, AERONET time AOD, and GEOS-5 AOD at the Surface. </a:t>
            </a:r>
          </a:p>
          <a:p>
            <a:pPr algn="ctr"/>
            <a:r>
              <a:rPr lang="en-US" sz="2400" dirty="0" smtClean="0"/>
              <a:t>April 16, 2008</a:t>
            </a:r>
            <a:endParaRPr lang="en-US" sz="2400" dirty="0"/>
          </a:p>
        </p:txBody>
      </p:sp>
      <p:cxnSp>
        <p:nvCxnSpPr>
          <p:cNvPr id="6" name="Straight Arrow Connector 5"/>
          <p:cNvCxnSpPr/>
          <p:nvPr/>
        </p:nvCxnSpPr>
        <p:spPr>
          <a:xfrm rot="5400000">
            <a:off x="-567829" y="3847306"/>
            <a:ext cx="1905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6200" y="3124200"/>
            <a:ext cx="461665" cy="1371600"/>
          </a:xfrm>
          <a:prstGeom prst="rect">
            <a:avLst/>
          </a:prstGeom>
          <a:noFill/>
        </p:spPr>
        <p:txBody>
          <a:bodyPr vert="vert270" wrap="square" rtlCol="0">
            <a:spAutoFit/>
          </a:bodyPr>
          <a:lstStyle/>
          <a:p>
            <a:r>
              <a:rPr lang="en-US" dirty="0" smtClean="0"/>
              <a:t>Optical Depth</a:t>
            </a:r>
            <a:endParaRPr lang="en-US" dirty="0"/>
          </a:p>
        </p:txBody>
      </p:sp>
      <p:cxnSp>
        <p:nvCxnSpPr>
          <p:cNvPr id="9" name="Straight Arrow Connector 8"/>
          <p:cNvCxnSpPr/>
          <p:nvPr/>
        </p:nvCxnSpPr>
        <p:spPr>
          <a:xfrm rot="10800000">
            <a:off x="3960812" y="5943600"/>
            <a:ext cx="19065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38600" y="5945189"/>
            <a:ext cx="1676400" cy="646331"/>
          </a:xfrm>
          <a:prstGeom prst="rect">
            <a:avLst/>
          </a:prstGeom>
          <a:noFill/>
        </p:spPr>
        <p:txBody>
          <a:bodyPr wrap="square" rtlCol="0">
            <a:spAutoFit/>
          </a:bodyPr>
          <a:lstStyle/>
          <a:p>
            <a:pPr algn="ctr"/>
            <a:r>
              <a:rPr lang="en-US" dirty="0" smtClean="0"/>
              <a:t>Day of Year (April 1, 2008</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totaltau_p100.png"/>
          <p:cNvPicPr>
            <a:picLocks noChangeAspect="1"/>
          </p:cNvPicPr>
          <p:nvPr/>
        </p:nvPicPr>
        <p:blipFill>
          <a:blip r:embed="rId2"/>
          <a:stretch>
            <a:fillRect/>
          </a:stretch>
        </p:blipFill>
        <p:spPr>
          <a:xfrm>
            <a:off x="0" y="1600200"/>
            <a:ext cx="5564188" cy="4299599"/>
          </a:xfrm>
          <a:prstGeom prst="rect">
            <a:avLst/>
          </a:prstGeom>
        </p:spPr>
      </p:pic>
      <p:sp>
        <p:nvSpPr>
          <p:cNvPr id="4" name="TextBox 3"/>
          <p:cNvSpPr txBox="1"/>
          <p:nvPr/>
        </p:nvSpPr>
        <p:spPr>
          <a:xfrm>
            <a:off x="76200" y="1143000"/>
            <a:ext cx="7696200" cy="923330"/>
          </a:xfrm>
          <a:prstGeom prst="rect">
            <a:avLst/>
          </a:prstGeom>
          <a:noFill/>
        </p:spPr>
        <p:txBody>
          <a:bodyPr wrap="square" rtlCol="0">
            <a:spAutoFit/>
          </a:bodyPr>
          <a:lstStyle/>
          <a:p>
            <a:r>
              <a:rPr lang="en-US" dirty="0" smtClean="0"/>
              <a:t>The model that is being used is the GEOS-5 model which is comprised of various modules. The GEOS-5 model is an Atmospheric General Circulation Model. The model has a ½° by ⅔° grid resolution.</a:t>
            </a:r>
            <a:endParaRPr lang="en-US" dirty="0"/>
          </a:p>
        </p:txBody>
      </p:sp>
      <p:sp>
        <p:nvSpPr>
          <p:cNvPr id="3" name="TextBox 2"/>
          <p:cNvSpPr txBox="1"/>
          <p:nvPr/>
        </p:nvSpPr>
        <p:spPr>
          <a:xfrm>
            <a:off x="5257800" y="2514600"/>
            <a:ext cx="3733800" cy="2308324"/>
          </a:xfrm>
          <a:prstGeom prst="rect">
            <a:avLst/>
          </a:prstGeom>
          <a:noFill/>
        </p:spPr>
        <p:txBody>
          <a:bodyPr wrap="square" rtlCol="0">
            <a:spAutoFit/>
          </a:bodyPr>
          <a:lstStyle/>
          <a:p>
            <a:pPr algn="r"/>
            <a:r>
              <a:rPr lang="en-US" dirty="0" smtClean="0"/>
              <a:t>The model is needed to fill in the gaps of missing data. This is needed because the data might have gaps due to restraints with the instrument, human mistakes with the instrument (like covering the signal), and movement, or decommissioning, of the instrument.</a:t>
            </a:r>
            <a:endParaRPr lang="en-US" dirty="0"/>
          </a:p>
        </p:txBody>
      </p:sp>
      <p:sp>
        <p:nvSpPr>
          <p:cNvPr id="5" name="TextBox 4"/>
          <p:cNvSpPr txBox="1"/>
          <p:nvPr/>
        </p:nvSpPr>
        <p:spPr>
          <a:xfrm>
            <a:off x="2286000" y="102274"/>
            <a:ext cx="4572000" cy="830997"/>
          </a:xfrm>
          <a:prstGeom prst="rect">
            <a:avLst/>
          </a:prstGeom>
          <a:noFill/>
        </p:spPr>
        <p:txBody>
          <a:bodyPr wrap="square" rtlCol="0">
            <a:spAutoFit/>
          </a:bodyPr>
          <a:lstStyle/>
          <a:p>
            <a:pPr algn="ctr"/>
            <a:r>
              <a:rPr lang="en-US" sz="2400" dirty="0" smtClean="0"/>
              <a:t>What is the model and why is it needed?</a:t>
            </a:r>
            <a:endParaRPr lang="en-US" sz="2400" dirty="0"/>
          </a:p>
        </p:txBody>
      </p:sp>
      <p:sp>
        <p:nvSpPr>
          <p:cNvPr id="6" name="TextBox 5"/>
          <p:cNvSpPr txBox="1"/>
          <p:nvPr/>
        </p:nvSpPr>
        <p:spPr>
          <a:xfrm>
            <a:off x="3124200" y="5782270"/>
            <a:ext cx="6019800" cy="923330"/>
          </a:xfrm>
          <a:prstGeom prst="rect">
            <a:avLst/>
          </a:prstGeom>
          <a:noFill/>
        </p:spPr>
        <p:txBody>
          <a:bodyPr wrap="square" rtlCol="0">
            <a:spAutoFit/>
          </a:bodyPr>
          <a:lstStyle/>
          <a:p>
            <a:r>
              <a:rPr lang="en-US" dirty="0" smtClean="0"/>
              <a:t>The model is also needed to show future predictions. This is critical in understanding and measuring the effects of climate change, and measuring effects of policy changes.</a:t>
            </a:r>
            <a:endParaRPr lang="en-US" dirty="0"/>
          </a:p>
        </p:txBody>
      </p:sp>
      <p:sp>
        <p:nvSpPr>
          <p:cNvPr id="8" name="TextBox 7"/>
          <p:cNvSpPr txBox="1"/>
          <p:nvPr/>
        </p:nvSpPr>
        <p:spPr>
          <a:xfrm>
            <a:off x="228600" y="5638800"/>
            <a:ext cx="1905000" cy="461665"/>
          </a:xfrm>
          <a:prstGeom prst="rect">
            <a:avLst/>
          </a:prstGeom>
          <a:noFill/>
        </p:spPr>
        <p:txBody>
          <a:bodyPr wrap="square" rtlCol="0">
            <a:spAutoFit/>
          </a:bodyPr>
          <a:lstStyle/>
          <a:p>
            <a:r>
              <a:rPr lang="en-US" sz="1200" dirty="0" smtClean="0"/>
              <a:t>Total AOD from GEOS-5 for April 16, 2008.</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rb_range_output.png"/>
          <p:cNvPicPr>
            <a:picLocks noChangeAspect="1"/>
          </p:cNvPicPr>
          <p:nvPr/>
        </p:nvPicPr>
        <p:blipFill>
          <a:blip r:embed="rId2"/>
          <a:stretch>
            <a:fillRect/>
          </a:stretch>
        </p:blipFill>
        <p:spPr>
          <a:xfrm>
            <a:off x="704238" y="1219200"/>
            <a:ext cx="7677762" cy="2743200"/>
          </a:xfrm>
          <a:prstGeom prst="rect">
            <a:avLst/>
          </a:prstGeom>
        </p:spPr>
      </p:pic>
      <p:sp>
        <p:nvSpPr>
          <p:cNvPr id="8" name="TextBox 7"/>
          <p:cNvSpPr txBox="1"/>
          <p:nvPr/>
        </p:nvSpPr>
        <p:spPr>
          <a:xfrm>
            <a:off x="609600" y="0"/>
            <a:ext cx="7924800" cy="830997"/>
          </a:xfrm>
          <a:prstGeom prst="rect">
            <a:avLst/>
          </a:prstGeom>
          <a:noFill/>
        </p:spPr>
        <p:txBody>
          <a:bodyPr wrap="square" rtlCol="0">
            <a:spAutoFit/>
          </a:bodyPr>
          <a:lstStyle/>
          <a:p>
            <a:pPr algn="ctr"/>
            <a:r>
              <a:rPr lang="en-US" sz="2400" dirty="0" smtClean="0"/>
              <a:t>Normalized Relative Backscatter and Layer Height Information.</a:t>
            </a:r>
          </a:p>
          <a:p>
            <a:pPr algn="ctr"/>
            <a:r>
              <a:rPr lang="en-US" sz="2400" dirty="0" smtClean="0"/>
              <a:t>April 2008.</a:t>
            </a:r>
            <a:endParaRPr lang="en-US" sz="2400" dirty="0"/>
          </a:p>
        </p:txBody>
      </p:sp>
      <p:cxnSp>
        <p:nvCxnSpPr>
          <p:cNvPr id="7" name="Straight Arrow Connector 6"/>
          <p:cNvCxnSpPr/>
          <p:nvPr/>
        </p:nvCxnSpPr>
        <p:spPr>
          <a:xfrm>
            <a:off x="990600" y="1676400"/>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4800" y="1219200"/>
            <a:ext cx="685800" cy="923330"/>
          </a:xfrm>
          <a:prstGeom prst="rect">
            <a:avLst/>
          </a:prstGeom>
          <a:noFill/>
        </p:spPr>
        <p:txBody>
          <a:bodyPr wrap="square" rtlCol="0">
            <a:spAutoFit/>
          </a:bodyPr>
          <a:lstStyle/>
          <a:p>
            <a:r>
              <a:rPr lang="en-US" dirty="0" smtClean="0"/>
              <a:t>Lack of data</a:t>
            </a:r>
            <a:endParaRPr lang="en-US" dirty="0"/>
          </a:p>
        </p:txBody>
      </p:sp>
      <p:cxnSp>
        <p:nvCxnSpPr>
          <p:cNvPr id="11" name="Elbow Connector 10"/>
          <p:cNvCxnSpPr/>
          <p:nvPr/>
        </p:nvCxnSpPr>
        <p:spPr>
          <a:xfrm rot="10800000">
            <a:off x="5257800" y="3581402"/>
            <a:ext cx="2362200" cy="838198"/>
          </a:xfrm>
          <a:prstGeom prst="bentConnector3">
            <a:avLst>
              <a:gd name="adj1" fmla="val 25830"/>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543800" y="3886200"/>
            <a:ext cx="1371600" cy="1477328"/>
          </a:xfrm>
          <a:prstGeom prst="rect">
            <a:avLst/>
          </a:prstGeom>
          <a:noFill/>
        </p:spPr>
        <p:txBody>
          <a:bodyPr wrap="square" rtlCol="0">
            <a:spAutoFit/>
          </a:bodyPr>
          <a:lstStyle/>
          <a:p>
            <a:r>
              <a:rPr lang="en-US" dirty="0" smtClean="0"/>
              <a:t>Complete attenuation of </a:t>
            </a:r>
            <a:r>
              <a:rPr lang="en-US" dirty="0" err="1" smtClean="0"/>
              <a:t>Lidar</a:t>
            </a:r>
            <a:r>
              <a:rPr lang="en-US" dirty="0" smtClean="0"/>
              <a:t> signal at the surface</a:t>
            </a:r>
            <a:endParaRPr lang="en-US" dirty="0"/>
          </a:p>
        </p:txBody>
      </p:sp>
      <p:cxnSp>
        <p:nvCxnSpPr>
          <p:cNvPr id="18" name="Straight Arrow Connector 17"/>
          <p:cNvCxnSpPr/>
          <p:nvPr/>
        </p:nvCxnSpPr>
        <p:spPr>
          <a:xfrm rot="10800000" flipV="1">
            <a:off x="4876800" y="1219199"/>
            <a:ext cx="1828800" cy="1143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43600" y="926068"/>
            <a:ext cx="1981200" cy="369332"/>
          </a:xfrm>
          <a:prstGeom prst="rect">
            <a:avLst/>
          </a:prstGeom>
          <a:noFill/>
        </p:spPr>
        <p:txBody>
          <a:bodyPr wrap="square" rtlCol="0">
            <a:spAutoFit/>
          </a:bodyPr>
          <a:lstStyle/>
          <a:p>
            <a:r>
              <a:rPr lang="en-US" dirty="0" smtClean="0"/>
              <a:t>Cloud</a:t>
            </a:r>
            <a:endParaRPr lang="en-US" dirty="0"/>
          </a:p>
        </p:txBody>
      </p:sp>
      <p:pic>
        <p:nvPicPr>
          <p:cNvPr id="12" name="Picture 11" descr="apr109.rgb143.jpg"/>
          <p:cNvPicPr>
            <a:picLocks noChangeAspect="1"/>
          </p:cNvPicPr>
          <p:nvPr/>
        </p:nvPicPr>
        <p:blipFill>
          <a:blip r:embed="rId3"/>
          <a:stretch>
            <a:fillRect/>
          </a:stretch>
        </p:blipFill>
        <p:spPr>
          <a:xfrm>
            <a:off x="179756" y="5181600"/>
            <a:ext cx="2231287" cy="1594899"/>
          </a:xfrm>
          <a:prstGeom prst="rect">
            <a:avLst/>
          </a:prstGeom>
        </p:spPr>
      </p:pic>
      <p:sp>
        <p:nvSpPr>
          <p:cNvPr id="13" name="Connector 12"/>
          <p:cNvSpPr/>
          <p:nvPr/>
        </p:nvSpPr>
        <p:spPr>
          <a:xfrm>
            <a:off x="1447800" y="5488301"/>
            <a:ext cx="159860" cy="15049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9756" y="4350603"/>
            <a:ext cx="1143000" cy="830997"/>
          </a:xfrm>
          <a:prstGeom prst="rect">
            <a:avLst/>
          </a:prstGeom>
          <a:noFill/>
        </p:spPr>
        <p:txBody>
          <a:bodyPr wrap="square" rtlCol="0">
            <a:spAutoFit/>
          </a:bodyPr>
          <a:lstStyle/>
          <a:p>
            <a:r>
              <a:rPr lang="en-US" sz="1600" dirty="0" smtClean="0"/>
              <a:t>GSFC, April 18</a:t>
            </a:r>
            <a:r>
              <a:rPr lang="en-US" sz="1600" baseline="30000" dirty="0" smtClean="0"/>
              <a:t>th</a:t>
            </a:r>
            <a:r>
              <a:rPr lang="en-US" sz="1600" dirty="0" smtClean="0"/>
              <a:t>, 2008 </a:t>
            </a:r>
          </a:p>
          <a:p>
            <a:r>
              <a:rPr lang="en-US" sz="1600" dirty="0" smtClean="0"/>
              <a:t>(day 109)</a:t>
            </a:r>
            <a:endParaRPr lang="en-US" sz="1600" dirty="0"/>
          </a:p>
        </p:txBody>
      </p:sp>
      <p:pic>
        <p:nvPicPr>
          <p:cNvPr id="16" name="Picture 15" descr="apr110.rgb143.jpg"/>
          <p:cNvPicPr>
            <a:picLocks noChangeAspect="1"/>
          </p:cNvPicPr>
          <p:nvPr/>
        </p:nvPicPr>
        <p:blipFill>
          <a:blip r:embed="rId4"/>
          <a:stretch>
            <a:fillRect/>
          </a:stretch>
        </p:blipFill>
        <p:spPr>
          <a:xfrm>
            <a:off x="2514600" y="4785759"/>
            <a:ext cx="2231287" cy="1990739"/>
          </a:xfrm>
          <a:prstGeom prst="rect">
            <a:avLst/>
          </a:prstGeom>
        </p:spPr>
      </p:pic>
      <p:sp>
        <p:nvSpPr>
          <p:cNvPr id="17" name="Connector 16"/>
          <p:cNvSpPr/>
          <p:nvPr/>
        </p:nvSpPr>
        <p:spPr>
          <a:xfrm>
            <a:off x="3810000" y="5334000"/>
            <a:ext cx="152400" cy="1524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600200" y="4419600"/>
            <a:ext cx="2231287" cy="584776"/>
          </a:xfrm>
          <a:prstGeom prst="rect">
            <a:avLst/>
          </a:prstGeom>
          <a:noFill/>
        </p:spPr>
        <p:txBody>
          <a:bodyPr wrap="square" rtlCol="0">
            <a:spAutoFit/>
          </a:bodyPr>
          <a:lstStyle/>
          <a:p>
            <a:r>
              <a:rPr lang="en-US" sz="1600" dirty="0" smtClean="0"/>
              <a:t>GSFC, April 19</a:t>
            </a:r>
            <a:r>
              <a:rPr lang="en-US" sz="1600" baseline="30000" dirty="0" smtClean="0"/>
              <a:t>th</a:t>
            </a:r>
            <a:r>
              <a:rPr lang="en-US" sz="1600" dirty="0" smtClean="0"/>
              <a:t>, 2008 </a:t>
            </a:r>
          </a:p>
          <a:p>
            <a:r>
              <a:rPr lang="en-US" sz="1600" dirty="0" smtClean="0"/>
              <a:t>(day 110)</a:t>
            </a:r>
            <a:endParaRPr lang="en-US" sz="1600" dirty="0"/>
          </a:p>
        </p:txBody>
      </p:sp>
      <p:pic>
        <p:nvPicPr>
          <p:cNvPr id="20" name="Picture 19" descr="apr111.rgb143.jpg"/>
          <p:cNvPicPr>
            <a:picLocks noChangeAspect="1"/>
          </p:cNvPicPr>
          <p:nvPr/>
        </p:nvPicPr>
        <p:blipFill>
          <a:blip r:embed="rId5"/>
          <a:stretch>
            <a:fillRect/>
          </a:stretch>
        </p:blipFill>
        <p:spPr>
          <a:xfrm>
            <a:off x="4876800" y="4524919"/>
            <a:ext cx="2218588" cy="2251578"/>
          </a:xfrm>
          <a:prstGeom prst="rect">
            <a:avLst/>
          </a:prstGeom>
        </p:spPr>
      </p:pic>
      <p:sp>
        <p:nvSpPr>
          <p:cNvPr id="21" name="Connector 20"/>
          <p:cNvSpPr/>
          <p:nvPr/>
        </p:nvSpPr>
        <p:spPr>
          <a:xfrm>
            <a:off x="5943600" y="5105400"/>
            <a:ext cx="152400" cy="145197"/>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095388" y="5943600"/>
            <a:ext cx="1143000" cy="830997"/>
          </a:xfrm>
          <a:prstGeom prst="rect">
            <a:avLst/>
          </a:prstGeom>
          <a:noFill/>
        </p:spPr>
        <p:txBody>
          <a:bodyPr wrap="square" rtlCol="0">
            <a:spAutoFit/>
          </a:bodyPr>
          <a:lstStyle/>
          <a:p>
            <a:r>
              <a:rPr lang="en-US" sz="1600" dirty="0" smtClean="0"/>
              <a:t>GSFC, April 19</a:t>
            </a:r>
            <a:r>
              <a:rPr lang="en-US" sz="1600" baseline="30000" dirty="0" smtClean="0"/>
              <a:t>th</a:t>
            </a:r>
            <a:r>
              <a:rPr lang="en-US" sz="1600" dirty="0" smtClean="0"/>
              <a:t>, 2008 </a:t>
            </a:r>
          </a:p>
          <a:p>
            <a:r>
              <a:rPr lang="en-US" sz="1600" dirty="0" smtClean="0"/>
              <a:t>(day 111)</a:t>
            </a:r>
            <a:endParaRPr lang="en-US" sz="1600" dirty="0"/>
          </a:p>
        </p:txBody>
      </p:sp>
      <p:sp>
        <p:nvSpPr>
          <p:cNvPr id="24" name="TextBox 23"/>
          <p:cNvSpPr txBox="1"/>
          <p:nvPr/>
        </p:nvSpPr>
        <p:spPr>
          <a:xfrm>
            <a:off x="152400" y="3943290"/>
            <a:ext cx="4191000" cy="400110"/>
          </a:xfrm>
          <a:prstGeom prst="rect">
            <a:avLst/>
          </a:prstGeom>
          <a:noFill/>
        </p:spPr>
        <p:txBody>
          <a:bodyPr wrap="square" rtlCol="0">
            <a:spAutoFit/>
          </a:bodyPr>
          <a:lstStyle/>
          <a:p>
            <a:pPr algn="ctr"/>
            <a:r>
              <a:rPr lang="en-US" sz="2000" u="sng" dirty="0" smtClean="0"/>
              <a:t>True Color Visible Images from MODIS </a:t>
            </a:r>
            <a:endParaRPr lang="en-US" sz="2000" u="sng" dirty="0"/>
          </a:p>
        </p:txBody>
      </p:sp>
      <p:sp>
        <p:nvSpPr>
          <p:cNvPr id="29" name="Right Brace 28"/>
          <p:cNvSpPr/>
          <p:nvPr/>
        </p:nvSpPr>
        <p:spPr>
          <a:xfrm rot="5400000">
            <a:off x="4532989" y="3590810"/>
            <a:ext cx="359513" cy="632906"/>
          </a:xfrm>
          <a:prstGeom prst="rightBrace">
            <a:avLst>
              <a:gd name="adj1" fmla="val 14975"/>
              <a:gd name="adj2" fmla="val 50000"/>
            </a:avLst>
          </a:prstGeom>
        </p:spPr>
        <p:style>
          <a:lnRef idx="2">
            <a:schemeClr val="accent1"/>
          </a:lnRef>
          <a:fillRef idx="0">
            <a:schemeClr val="accent1"/>
          </a:fillRef>
          <a:effectRef idx="1">
            <a:schemeClr val="accent1"/>
          </a:effectRef>
          <a:fontRef idx="minor">
            <a:schemeClr val="tx1"/>
          </a:fontRef>
        </p:style>
        <p:txBody>
          <a:bodyPr vert="horz"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s_range_output.png"/>
          <p:cNvPicPr>
            <a:picLocks noChangeAspect="1"/>
          </p:cNvPicPr>
          <p:nvPr/>
        </p:nvPicPr>
        <p:blipFill>
          <a:blip r:embed="rId2"/>
          <a:stretch>
            <a:fillRect/>
          </a:stretch>
        </p:blipFill>
        <p:spPr>
          <a:xfrm>
            <a:off x="704238" y="1219200"/>
            <a:ext cx="7677762" cy="2743200"/>
          </a:xfrm>
          <a:prstGeom prst="rect">
            <a:avLst/>
          </a:prstGeom>
        </p:spPr>
      </p:pic>
      <p:pic>
        <p:nvPicPr>
          <p:cNvPr id="5" name="Picture 4" descr="bs_model_output.png"/>
          <p:cNvPicPr>
            <a:picLocks noChangeAspect="1"/>
          </p:cNvPicPr>
          <p:nvPr/>
        </p:nvPicPr>
        <p:blipFill>
          <a:blip r:embed="rId3"/>
          <a:stretch>
            <a:fillRect/>
          </a:stretch>
        </p:blipFill>
        <p:spPr>
          <a:xfrm>
            <a:off x="704239" y="4038600"/>
            <a:ext cx="7677761" cy="2743200"/>
          </a:xfrm>
          <a:prstGeom prst="rect">
            <a:avLst/>
          </a:prstGeom>
        </p:spPr>
      </p:pic>
      <p:sp>
        <p:nvSpPr>
          <p:cNvPr id="8" name="TextBox 7"/>
          <p:cNvSpPr txBox="1"/>
          <p:nvPr/>
        </p:nvSpPr>
        <p:spPr>
          <a:xfrm>
            <a:off x="1143000" y="76200"/>
            <a:ext cx="6781800" cy="830997"/>
          </a:xfrm>
          <a:prstGeom prst="rect">
            <a:avLst/>
          </a:prstGeom>
          <a:noFill/>
        </p:spPr>
        <p:txBody>
          <a:bodyPr wrap="square" rtlCol="0">
            <a:spAutoFit/>
          </a:bodyPr>
          <a:lstStyle/>
          <a:p>
            <a:pPr algn="ctr"/>
            <a:r>
              <a:rPr lang="en-US" sz="2400" dirty="0" smtClean="0"/>
              <a:t>MPLNET vs. GEOS-5: Aerosol Backscatter.</a:t>
            </a:r>
          </a:p>
          <a:p>
            <a:pPr algn="ctr"/>
            <a:r>
              <a:rPr lang="en-US" sz="2400" dirty="0" smtClean="0"/>
              <a:t>April 2008.</a:t>
            </a:r>
            <a:endParaRPr lang="en-US" sz="2400" dirty="0"/>
          </a:p>
        </p:txBody>
      </p:sp>
      <p:cxnSp>
        <p:nvCxnSpPr>
          <p:cNvPr id="7" name="Straight Arrow Connector 6"/>
          <p:cNvCxnSpPr/>
          <p:nvPr/>
        </p:nvCxnSpPr>
        <p:spPr>
          <a:xfrm rot="5400000">
            <a:off x="3959114" y="4991100"/>
            <a:ext cx="2667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57800" y="3810000"/>
            <a:ext cx="2438400" cy="369332"/>
          </a:xfrm>
          <a:prstGeom prst="rect">
            <a:avLst/>
          </a:prstGeom>
          <a:noFill/>
        </p:spPr>
        <p:txBody>
          <a:bodyPr wrap="square" rtlCol="0">
            <a:spAutoFit/>
          </a:bodyPr>
          <a:lstStyle/>
          <a:p>
            <a:r>
              <a:rPr lang="en-US" dirty="0" smtClean="0"/>
              <a:t>Possible correlation?</a:t>
            </a:r>
            <a:endParaRPr lang="en-US" dirty="0"/>
          </a:p>
        </p:txBody>
      </p:sp>
      <p:cxnSp>
        <p:nvCxnSpPr>
          <p:cNvPr id="11" name="Straight Arrow Connector 10"/>
          <p:cNvCxnSpPr/>
          <p:nvPr/>
        </p:nvCxnSpPr>
        <p:spPr>
          <a:xfrm rot="5400000">
            <a:off x="-567829" y="3771106"/>
            <a:ext cx="1905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6200" y="3048000"/>
            <a:ext cx="461665" cy="1371600"/>
          </a:xfrm>
          <a:prstGeom prst="rect">
            <a:avLst/>
          </a:prstGeom>
          <a:noFill/>
        </p:spPr>
        <p:txBody>
          <a:bodyPr vert="vert270" wrap="square" rtlCol="0">
            <a:spAutoFit/>
          </a:bodyPr>
          <a:lstStyle/>
          <a:p>
            <a:r>
              <a:rPr lang="en-US" dirty="0" smtClean="0"/>
              <a:t>Altitude (km)</a:t>
            </a:r>
            <a:endParaRPr lang="en-US" dirty="0"/>
          </a:p>
        </p:txBody>
      </p:sp>
      <p:cxnSp>
        <p:nvCxnSpPr>
          <p:cNvPr id="14" name="Straight Arrow Connector 13"/>
          <p:cNvCxnSpPr/>
          <p:nvPr/>
        </p:nvCxnSpPr>
        <p:spPr>
          <a:xfrm rot="10800000">
            <a:off x="381000" y="3884611"/>
            <a:ext cx="1906588"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9348" y="3844953"/>
            <a:ext cx="2900065" cy="369332"/>
          </a:xfrm>
          <a:prstGeom prst="rect">
            <a:avLst/>
          </a:prstGeom>
          <a:noFill/>
        </p:spPr>
        <p:txBody>
          <a:bodyPr vert="horz" wrap="square" rtlCol="0">
            <a:spAutoFit/>
          </a:bodyPr>
          <a:lstStyle/>
          <a:p>
            <a:r>
              <a:rPr lang="en-US" dirty="0" smtClean="0"/>
              <a:t>Day of year (April 1</a:t>
            </a:r>
            <a:r>
              <a:rPr lang="en-US" baseline="30000" dirty="0" smtClean="0"/>
              <a:t>st</a:t>
            </a:r>
            <a:r>
              <a:rPr lang="en-US" dirty="0" smtClean="0"/>
              <a:t>, 2008)</a:t>
            </a:r>
            <a:endParaRPr lang="en-US" dirty="0"/>
          </a:p>
        </p:txBody>
      </p:sp>
      <p:sp>
        <p:nvSpPr>
          <p:cNvPr id="17" name="TextBox 16"/>
          <p:cNvSpPr txBox="1"/>
          <p:nvPr/>
        </p:nvSpPr>
        <p:spPr>
          <a:xfrm>
            <a:off x="8077200" y="1447800"/>
            <a:ext cx="1066800" cy="369332"/>
          </a:xfrm>
          <a:prstGeom prst="rect">
            <a:avLst/>
          </a:prstGeom>
          <a:noFill/>
        </p:spPr>
        <p:txBody>
          <a:bodyPr wrap="square" rtlCol="0">
            <a:spAutoFit/>
          </a:bodyPr>
          <a:lstStyle/>
          <a:p>
            <a:r>
              <a:rPr lang="en-US" dirty="0" smtClean="0"/>
              <a:t>MPLNET</a:t>
            </a:r>
            <a:endParaRPr lang="en-US" dirty="0"/>
          </a:p>
        </p:txBody>
      </p:sp>
      <p:sp>
        <p:nvSpPr>
          <p:cNvPr id="18" name="TextBox 17"/>
          <p:cNvSpPr txBox="1"/>
          <p:nvPr/>
        </p:nvSpPr>
        <p:spPr>
          <a:xfrm>
            <a:off x="8077200" y="4267200"/>
            <a:ext cx="1066800" cy="369332"/>
          </a:xfrm>
          <a:prstGeom prst="rect">
            <a:avLst/>
          </a:prstGeom>
          <a:noFill/>
        </p:spPr>
        <p:txBody>
          <a:bodyPr wrap="square" rtlCol="0">
            <a:spAutoFit/>
          </a:bodyPr>
          <a:lstStyle/>
          <a:p>
            <a:r>
              <a:rPr lang="en-US" dirty="0" smtClean="0"/>
              <a:t>GEOS-5</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1819</TotalTime>
  <Words>1133</Words>
  <Application>Microsoft Office PowerPoint</Application>
  <PresentationFormat>On-screen Show (4:3)</PresentationFormat>
  <Paragraphs>102</Paragraphs>
  <Slides>13</Slides>
  <Notes>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Summer Institute in Earth Sciences 2009     Comparison of GEOS-5 Model to MPLNET Aerosol Data       Bryon J. Baumstarck Departments of Physics, Computer Science, and Mathematics Rocky Mountain College, Billings, Montana     Mentor: Dr. Peter Colarco Atmospheric Chemistry and Dynamics Branch Code 613.3 NASA Goddard Space Flight Center, Greenbelt, Maryland</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Institute in Earth Sciences 2009     Project Title     Bryon J. Baumstarck Departments of Physics, Computer Science, and Mathematics Rocky Mountain College, Billings, Montana     Mentor: Dr. Peter Colarco Atmospheric Chemistry and Dynamics Branch Code 613.3 NASA Goddard Space Flight Center, Greenbelt, Maryland</dc:title>
  <dc:creator>Bryon Baumstarck</dc:creator>
  <cp:lastModifiedBy>Bryon Baumstarck</cp:lastModifiedBy>
  <cp:revision>63</cp:revision>
  <dcterms:created xsi:type="dcterms:W3CDTF">2009-08-05T15:45:24Z</dcterms:created>
  <dcterms:modified xsi:type="dcterms:W3CDTF">2009-08-05T15:49:45Z</dcterms:modified>
</cp:coreProperties>
</file>